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0"/>
  </p:notesMasterIdLst>
  <p:handoutMasterIdLst>
    <p:handoutMasterId r:id="rId21"/>
  </p:handoutMasterIdLst>
  <p:sldIdLst>
    <p:sldId id="256" r:id="rId2"/>
    <p:sldId id="257" r:id="rId3"/>
    <p:sldId id="260" r:id="rId4"/>
    <p:sldId id="258" r:id="rId5"/>
    <p:sldId id="261" r:id="rId6"/>
    <p:sldId id="262" r:id="rId7"/>
    <p:sldId id="263" r:id="rId8"/>
    <p:sldId id="264" r:id="rId9"/>
    <p:sldId id="265" r:id="rId10"/>
    <p:sldId id="266" r:id="rId11"/>
    <p:sldId id="267" r:id="rId12"/>
    <p:sldId id="270" r:id="rId13"/>
    <p:sldId id="268" r:id="rId14"/>
    <p:sldId id="269" r:id="rId15"/>
    <p:sldId id="271" r:id="rId16"/>
    <p:sldId id="272" r:id="rId17"/>
    <p:sldId id="273" r:id="rId18"/>
    <p:sldId id="274" r:id="rId19"/>
  </p:sldIdLst>
  <p:sldSz cx="9144000" cy="5715000" type="screen16x10"/>
  <p:notesSz cx="10020300" cy="688816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3228" autoAdjust="0"/>
    <p:restoredTop sz="94333" autoAdjust="0"/>
  </p:normalViewPr>
  <p:slideViewPr>
    <p:cSldViewPr>
      <p:cViewPr varScale="1">
        <p:scale>
          <a:sx n="87" d="100"/>
          <a:sy n="87" d="100"/>
        </p:scale>
        <p:origin x="-738" y="-78"/>
      </p:cViewPr>
      <p:guideLst>
        <p:guide orient="horz" pos="1800"/>
        <p:guide pos="2880"/>
      </p:guideLst>
    </p:cSldViewPr>
  </p:slideViewPr>
  <p:outlineViewPr>
    <p:cViewPr>
      <p:scale>
        <a:sx n="33" d="100"/>
        <a:sy n="33" d="100"/>
      </p:scale>
      <p:origin x="18"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60" d="100"/>
          <a:sy n="60" d="100"/>
        </p:scale>
        <p:origin x="-2478" y="-78"/>
      </p:cViewPr>
      <p:guideLst>
        <p:guide orient="horz" pos="2170"/>
        <p:guide pos="3156"/>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4342130" cy="344408"/>
          </a:xfrm>
          <a:prstGeom prst="rect">
            <a:avLst/>
          </a:prstGeom>
        </p:spPr>
        <p:txBody>
          <a:bodyPr vert="horz" lIns="96593" tIns="48296" rIns="96593" bIns="48296" rtlCol="0"/>
          <a:lstStyle>
            <a:lvl1pPr algn="l">
              <a:defRPr sz="1300"/>
            </a:lvl1pPr>
          </a:lstStyle>
          <a:p>
            <a:endParaRPr lang="it-IT" dirty="0"/>
          </a:p>
        </p:txBody>
      </p:sp>
      <p:sp>
        <p:nvSpPr>
          <p:cNvPr id="3" name="Segnaposto data 2"/>
          <p:cNvSpPr>
            <a:spLocks noGrp="1"/>
          </p:cNvSpPr>
          <p:nvPr>
            <p:ph type="dt" sz="quarter" idx="1"/>
          </p:nvPr>
        </p:nvSpPr>
        <p:spPr>
          <a:xfrm>
            <a:off x="5675852" y="0"/>
            <a:ext cx="4342130" cy="344408"/>
          </a:xfrm>
          <a:prstGeom prst="rect">
            <a:avLst/>
          </a:prstGeom>
        </p:spPr>
        <p:txBody>
          <a:bodyPr vert="horz" lIns="96593" tIns="48296" rIns="96593" bIns="48296" rtlCol="0"/>
          <a:lstStyle>
            <a:lvl1pPr algn="r">
              <a:defRPr sz="1300"/>
            </a:lvl1pPr>
          </a:lstStyle>
          <a:p>
            <a:fld id="{9313A498-75B4-4458-A9BF-DAB5AE99AA94}" type="datetimeFigureOut">
              <a:rPr lang="it-IT" smtClean="0"/>
              <a:pPr/>
              <a:t>23/03/2011</a:t>
            </a:fld>
            <a:endParaRPr lang="it-IT" dirty="0"/>
          </a:p>
        </p:txBody>
      </p:sp>
      <p:sp>
        <p:nvSpPr>
          <p:cNvPr id="4" name="Segnaposto piè di pagina 3"/>
          <p:cNvSpPr>
            <a:spLocks noGrp="1"/>
          </p:cNvSpPr>
          <p:nvPr>
            <p:ph type="ftr" sz="quarter" idx="2"/>
          </p:nvPr>
        </p:nvSpPr>
        <p:spPr>
          <a:xfrm>
            <a:off x="1" y="6542560"/>
            <a:ext cx="4342130" cy="344408"/>
          </a:xfrm>
          <a:prstGeom prst="rect">
            <a:avLst/>
          </a:prstGeom>
        </p:spPr>
        <p:txBody>
          <a:bodyPr vert="horz" lIns="96593" tIns="48296" rIns="96593" bIns="48296" rtlCol="0" anchor="b"/>
          <a:lstStyle>
            <a:lvl1pPr algn="l">
              <a:defRPr sz="1300"/>
            </a:lvl1pPr>
          </a:lstStyle>
          <a:p>
            <a:endParaRPr lang="it-IT" dirty="0"/>
          </a:p>
        </p:txBody>
      </p:sp>
      <p:sp>
        <p:nvSpPr>
          <p:cNvPr id="5" name="Segnaposto numero diapositiva 4"/>
          <p:cNvSpPr>
            <a:spLocks noGrp="1"/>
          </p:cNvSpPr>
          <p:nvPr>
            <p:ph type="sldNum" sz="quarter" idx="3"/>
          </p:nvPr>
        </p:nvSpPr>
        <p:spPr>
          <a:xfrm>
            <a:off x="5675852" y="6542560"/>
            <a:ext cx="4342130" cy="344408"/>
          </a:xfrm>
          <a:prstGeom prst="rect">
            <a:avLst/>
          </a:prstGeom>
        </p:spPr>
        <p:txBody>
          <a:bodyPr vert="horz" lIns="96593" tIns="48296" rIns="96593" bIns="48296" rtlCol="0" anchor="b"/>
          <a:lstStyle>
            <a:lvl1pPr algn="r">
              <a:defRPr sz="1300"/>
            </a:lvl1pPr>
          </a:lstStyle>
          <a:p>
            <a:fld id="{877201A9-402B-4180-86CB-4C255C386DBA}" type="slidenum">
              <a:rPr lang="it-IT" smtClean="0"/>
              <a:pPr/>
              <a:t>‹N›</a:t>
            </a:fld>
            <a:endParaRPr lang="it-IT"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4342130" cy="344408"/>
          </a:xfrm>
          <a:prstGeom prst="rect">
            <a:avLst/>
          </a:prstGeom>
        </p:spPr>
        <p:txBody>
          <a:bodyPr vert="horz" lIns="96593" tIns="48296" rIns="96593" bIns="48296" rtlCol="0"/>
          <a:lstStyle>
            <a:lvl1pPr algn="l">
              <a:defRPr sz="1300"/>
            </a:lvl1pPr>
          </a:lstStyle>
          <a:p>
            <a:endParaRPr lang="it-IT" dirty="0"/>
          </a:p>
        </p:txBody>
      </p:sp>
      <p:sp>
        <p:nvSpPr>
          <p:cNvPr id="3" name="Segnaposto data 2"/>
          <p:cNvSpPr>
            <a:spLocks noGrp="1"/>
          </p:cNvSpPr>
          <p:nvPr>
            <p:ph type="dt" idx="1"/>
          </p:nvPr>
        </p:nvSpPr>
        <p:spPr>
          <a:xfrm>
            <a:off x="5675852" y="0"/>
            <a:ext cx="4342130" cy="344408"/>
          </a:xfrm>
          <a:prstGeom prst="rect">
            <a:avLst/>
          </a:prstGeom>
        </p:spPr>
        <p:txBody>
          <a:bodyPr vert="horz" lIns="96593" tIns="48296" rIns="96593" bIns="48296" rtlCol="0"/>
          <a:lstStyle>
            <a:lvl1pPr algn="r">
              <a:defRPr sz="1300"/>
            </a:lvl1pPr>
          </a:lstStyle>
          <a:p>
            <a:fld id="{BADDC394-6965-44E6-A016-503894E468EC}" type="datetimeFigureOut">
              <a:rPr lang="it-IT" smtClean="0"/>
              <a:pPr/>
              <a:t>23/03/2011</a:t>
            </a:fld>
            <a:endParaRPr lang="it-IT" dirty="0"/>
          </a:p>
        </p:txBody>
      </p:sp>
      <p:sp>
        <p:nvSpPr>
          <p:cNvPr id="4" name="Segnaposto immagine diapositiva 3"/>
          <p:cNvSpPr>
            <a:spLocks noGrp="1" noRot="1" noChangeAspect="1"/>
          </p:cNvSpPr>
          <p:nvPr>
            <p:ph type="sldImg" idx="2"/>
          </p:nvPr>
        </p:nvSpPr>
        <p:spPr>
          <a:xfrm>
            <a:off x="2944813" y="517525"/>
            <a:ext cx="4130675" cy="2581275"/>
          </a:xfrm>
          <a:prstGeom prst="rect">
            <a:avLst/>
          </a:prstGeom>
          <a:noFill/>
          <a:ln w="12700">
            <a:solidFill>
              <a:prstClr val="black"/>
            </a:solidFill>
          </a:ln>
        </p:spPr>
        <p:txBody>
          <a:bodyPr vert="horz" lIns="96593" tIns="48296" rIns="96593" bIns="48296" rtlCol="0" anchor="ctr"/>
          <a:lstStyle/>
          <a:p>
            <a:endParaRPr lang="it-IT" dirty="0"/>
          </a:p>
        </p:txBody>
      </p:sp>
      <p:sp>
        <p:nvSpPr>
          <p:cNvPr id="5" name="Segnaposto note 4"/>
          <p:cNvSpPr>
            <a:spLocks noGrp="1"/>
          </p:cNvSpPr>
          <p:nvPr>
            <p:ph type="body" sz="quarter" idx="3"/>
          </p:nvPr>
        </p:nvSpPr>
        <p:spPr>
          <a:xfrm>
            <a:off x="1002030" y="3271878"/>
            <a:ext cx="8016240" cy="3099674"/>
          </a:xfrm>
          <a:prstGeom prst="rect">
            <a:avLst/>
          </a:prstGeom>
        </p:spPr>
        <p:txBody>
          <a:bodyPr vert="horz" lIns="96593" tIns="48296" rIns="96593" bIns="48296"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1" y="6542560"/>
            <a:ext cx="4342130" cy="344408"/>
          </a:xfrm>
          <a:prstGeom prst="rect">
            <a:avLst/>
          </a:prstGeom>
        </p:spPr>
        <p:txBody>
          <a:bodyPr vert="horz" lIns="96593" tIns="48296" rIns="96593" bIns="48296" rtlCol="0" anchor="b"/>
          <a:lstStyle>
            <a:lvl1pPr algn="l">
              <a:defRPr sz="1300"/>
            </a:lvl1pPr>
          </a:lstStyle>
          <a:p>
            <a:endParaRPr lang="it-IT" dirty="0"/>
          </a:p>
        </p:txBody>
      </p:sp>
      <p:sp>
        <p:nvSpPr>
          <p:cNvPr id="7" name="Segnaposto numero diapositiva 6"/>
          <p:cNvSpPr>
            <a:spLocks noGrp="1"/>
          </p:cNvSpPr>
          <p:nvPr>
            <p:ph type="sldNum" sz="quarter" idx="5"/>
          </p:nvPr>
        </p:nvSpPr>
        <p:spPr>
          <a:xfrm>
            <a:off x="5675852" y="6542560"/>
            <a:ext cx="4342130" cy="344408"/>
          </a:xfrm>
          <a:prstGeom prst="rect">
            <a:avLst/>
          </a:prstGeom>
        </p:spPr>
        <p:txBody>
          <a:bodyPr vert="horz" lIns="96593" tIns="48296" rIns="96593" bIns="48296" rtlCol="0" anchor="b"/>
          <a:lstStyle>
            <a:lvl1pPr algn="r">
              <a:defRPr sz="1300"/>
            </a:lvl1pPr>
          </a:lstStyle>
          <a:p>
            <a:fld id="{DDC184EE-A501-496A-8DBA-506C435B49F7}"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2</a:t>
            </a:fld>
            <a:endParaRPr 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3</a:t>
            </a:fld>
            <a:endParaRPr lang="it-IT"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4</a:t>
            </a:fld>
            <a:endParaRPr lang="it-IT"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5</a:t>
            </a:fld>
            <a:endParaRPr lang="it-IT"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6</a:t>
            </a:fld>
            <a:endParaRPr lang="it-IT"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7</a:t>
            </a:fld>
            <a:endParaRPr lang="it-IT"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8</a:t>
            </a:fld>
            <a:endParaRPr lang="it-IT"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9</a:t>
            </a:fld>
            <a:endParaRPr lang="it-IT"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10</a:t>
            </a:fld>
            <a:endParaRPr lang="it-IT"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11</a:t>
            </a:fld>
            <a:endParaRPr lang="it-IT"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12</a:t>
            </a:fld>
            <a:endParaRPr lang="it-IT"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13</a:t>
            </a:fld>
            <a:endParaRPr lang="it-IT"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14</a:t>
            </a:fld>
            <a:endParaRPr lang="it-IT"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15</a:t>
            </a:fld>
            <a:endParaRPr lang="it-IT"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16</a:t>
            </a:fld>
            <a:endParaRPr lang="it-IT"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17</a:t>
            </a:fld>
            <a:endParaRPr lang="it-IT"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DC184EE-A501-496A-8DBA-506C435B49F7}" type="slidenum">
              <a:rPr lang="it-IT" smtClean="0"/>
              <a:pPr/>
              <a:t>18</a:t>
            </a:fld>
            <a:endParaRPr lang="it-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775358"/>
            <a:ext cx="7772400" cy="1225021"/>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35B6D3D-E1D6-4926-AD16-6280AAF0685B}" type="datetime1">
              <a:rPr lang="it-IT" smtClean="0"/>
              <a:pPr/>
              <a:t>23/03/2011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7D25678-FCCF-46E3-86D0-C5EFBB859CB0}" type="datetime1">
              <a:rPr lang="it-IT" smtClean="0"/>
              <a:pPr/>
              <a:t>23/03/2011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3672419"/>
            <a:ext cx="7772400" cy="1135063"/>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9FC5410-290A-4D8F-90B6-F6DB2D0A1465}" type="datetime1">
              <a:rPr lang="it-IT" smtClean="0"/>
              <a:pPr/>
              <a:t>23/03/2011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83E487A-14AB-4247-9E21-6A9E25A8111E}" type="datetime1">
              <a:rPr lang="it-IT" smtClean="0"/>
              <a:pPr/>
              <a:t>23/03/2011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865"/>
            <a:ext cx="8229600" cy="9525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279263"/>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32" y="1279263"/>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32"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E448878-A1B7-416F-A7BC-A452D25ED562}" type="datetime1">
              <a:rPr lang="it-IT" smtClean="0"/>
              <a:pPr/>
              <a:t>23/03/2011</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5DBB781-5C31-4062-B3C7-77351B5F375F}" type="datetime1">
              <a:rPr lang="it-IT" smtClean="0"/>
              <a:pPr/>
              <a:t>23/03/2011</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7316AB9-FB85-47B3-8031-79FFB52F6933}" type="datetime1">
              <a:rPr lang="it-IT" smtClean="0"/>
              <a:pPr/>
              <a:t>23/03/2011</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7" y="227543"/>
            <a:ext cx="3008313" cy="968375"/>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7"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D63FD5F-F1D0-45DD-A61F-40F24703AC30}" type="datetime1">
              <a:rPr lang="it-IT" smtClean="0"/>
              <a:pPr/>
              <a:t>23/03/2011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000500"/>
            <a:ext cx="5486400" cy="47228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C1FAB61-F9FA-4C47-8136-C589C4A7077C}" type="datetime1">
              <a:rPr lang="it-IT" smtClean="0"/>
              <a:pPr/>
              <a:t>23/03/2011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FC6BA44-4E3C-412D-B75E-047D31FD828D}" type="datetime1">
              <a:rPr lang="it-IT" smtClean="0"/>
              <a:pPr/>
              <a:t>23/03/2011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190500"/>
            <a:ext cx="2057400" cy="40640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90500"/>
            <a:ext cx="6019800" cy="40640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4F2726-0028-4884-9729-77A6FA94566C}" type="datetime1">
              <a:rPr lang="it-IT" smtClean="0"/>
              <a:pPr/>
              <a:t>23/03/2011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3468E96-5FB7-451E-ADB2-FC4CAB80E94D}"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5296962"/>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AF81D38-3F90-4B3D-87F8-6A06C3634830}" type="datetime1">
              <a:rPr lang="it-IT" smtClean="0"/>
              <a:pPr/>
              <a:t>23/03/2011</a:t>
            </a:fld>
            <a:endParaRPr lang="it-IT" dirty="0"/>
          </a:p>
        </p:txBody>
      </p:sp>
      <p:sp>
        <p:nvSpPr>
          <p:cNvPr id="5" name="Segnaposto piè di pagina 4"/>
          <p:cNvSpPr>
            <a:spLocks noGrp="1"/>
          </p:cNvSpPr>
          <p:nvPr>
            <p:ph type="ftr" sz="quarter" idx="3"/>
          </p:nvPr>
        </p:nvSpPr>
        <p:spPr>
          <a:xfrm>
            <a:off x="3124200" y="5296962"/>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63468E96-5FB7-451E-ADB2-FC4CAB80E94D}"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slide" Target="slide2.xml"/><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gif"/><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image" Target="../media/image3.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slide" Target="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slide" Target="slide6.xml"/><Relationship Id="rId5" Type="http://schemas.openxmlformats.org/officeDocument/2006/relationships/image" Target="../media/image3.png"/><Relationship Id="rId4" Type="http://schemas.openxmlformats.org/officeDocument/2006/relationships/package" Target="../embeddings/Documento_di_Microsoft_Office_Word1.docx"/></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4680000" y="-180000"/>
            <a:ext cx="16283383" cy="5932800"/>
            <a:chOff x="-4680000" y="-180000"/>
            <a:chExt cx="16283383" cy="5932800"/>
          </a:xfrm>
        </p:grpSpPr>
        <p:pic>
          <p:nvPicPr>
            <p:cNvPr id="7" name="Immagine 6" descr="Immagine_5_.png"/>
            <p:cNvPicPr>
              <a:picLocks noChangeAspect="1"/>
            </p:cNvPicPr>
            <p:nvPr/>
          </p:nvPicPr>
          <p:blipFill>
            <a:blip r:embed="rId2">
              <a:clrChange>
                <a:clrFrom>
                  <a:srgbClr val="818181"/>
                </a:clrFrom>
                <a:clrTo>
                  <a:srgbClr val="818181">
                    <a:alpha val="0"/>
                  </a:srgbClr>
                </a:clrTo>
              </a:clrChange>
            </a:blip>
            <a:stretch>
              <a:fillRect/>
            </a:stretch>
          </p:blipFill>
          <p:spPr>
            <a:xfrm>
              <a:off x="-4680000" y="-180000"/>
              <a:ext cx="16283383" cy="5932800"/>
            </a:xfrm>
            <a:prstGeom prst="rect">
              <a:avLst/>
            </a:prstGeom>
            <a:noFill/>
            <a:ln>
              <a:noFill/>
            </a:ln>
          </p:spPr>
        </p:pic>
        <p:pic>
          <p:nvPicPr>
            <p:cNvPr id="6" name="Picture 2" descr="D:\Università\Identita_Visiva\Logo_3D_su_rosso.jpg"/>
            <p:cNvPicPr>
              <a:picLocks noChangeAspect="1" noChangeArrowheads="1"/>
            </p:cNvPicPr>
            <p:nvPr/>
          </p:nvPicPr>
          <p:blipFill>
            <a:blip r:embed="rId3">
              <a:clrChange>
                <a:clrFrom>
                  <a:srgbClr val="818181"/>
                </a:clrFrom>
                <a:clrTo>
                  <a:srgbClr val="818181">
                    <a:alpha val="0"/>
                  </a:srgbClr>
                </a:clrTo>
              </a:clrChange>
            </a:blip>
            <a:srcRect/>
            <a:stretch>
              <a:fillRect/>
            </a:stretch>
          </p:blipFill>
          <p:spPr bwMode="auto">
            <a:xfrm>
              <a:off x="2664000" y="36000"/>
              <a:ext cx="5986463" cy="2109788"/>
            </a:xfrm>
            <a:prstGeom prst="rect">
              <a:avLst/>
            </a:prstGeom>
            <a:noFill/>
          </p:spPr>
        </p:pic>
      </p:grpSp>
      <p:sp>
        <p:nvSpPr>
          <p:cNvPr id="2" name="Titolo 1"/>
          <p:cNvSpPr>
            <a:spLocks noGrp="1"/>
          </p:cNvSpPr>
          <p:nvPr>
            <p:ph type="ctrTitle"/>
          </p:nvPr>
        </p:nvSpPr>
        <p:spPr>
          <a:xfrm>
            <a:off x="0" y="228564"/>
            <a:ext cx="8551917" cy="2774988"/>
          </a:xfrm>
        </p:spPr>
        <p:txBody>
          <a:bodyPr>
            <a:normAutofit/>
          </a:bodyPr>
          <a:lstStyle/>
          <a:p>
            <a:pPr algn="l"/>
            <a:r>
              <a:rPr lang="it-IT" sz="1200" b="1" cap="small" dirty="0" smtClean="0">
                <a:solidFill>
                  <a:schemeClr val="bg1"/>
                </a:solidFill>
                <a:latin typeface="Palatino Linotype" pitchFamily="18" charset="0"/>
              </a:rPr>
              <a:t>Presentazione </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Tesi</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Marco</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Cibelli</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Matricola:</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1151468</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Relatore:</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Paolo Di Giamberardino</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
            </a:r>
            <a:br>
              <a:rPr lang="it-IT" sz="1200" b="1" cap="small" dirty="0" smtClean="0">
                <a:solidFill>
                  <a:schemeClr val="bg1"/>
                </a:solidFill>
                <a:latin typeface="Palatino Linotype" pitchFamily="18" charset="0"/>
              </a:rPr>
            </a:br>
            <a:r>
              <a:rPr lang="it-IT" sz="1200" b="1" cap="small" dirty="0" smtClean="0">
                <a:solidFill>
                  <a:schemeClr val="bg1"/>
                </a:solidFill>
                <a:latin typeface="Palatino Linotype" pitchFamily="18" charset="0"/>
              </a:rPr>
              <a:t> A.A. 2010/2011 </a:t>
            </a:r>
            <a:endParaRPr lang="it-IT" sz="1200" b="1" cap="small" dirty="0">
              <a:solidFill>
                <a:schemeClr val="bg1"/>
              </a:solidFill>
              <a:latin typeface="Palatino Linotype" pitchFamily="18" charset="0"/>
            </a:endParaRPr>
          </a:p>
        </p:txBody>
      </p:sp>
      <p:sp>
        <p:nvSpPr>
          <p:cNvPr id="3" name="Sottotitolo 2"/>
          <p:cNvSpPr>
            <a:spLocks noGrp="1"/>
          </p:cNvSpPr>
          <p:nvPr>
            <p:ph type="subTitle" idx="1"/>
          </p:nvPr>
        </p:nvSpPr>
        <p:spPr>
          <a:xfrm>
            <a:off x="95220" y="2419343"/>
            <a:ext cx="8953560" cy="3176631"/>
          </a:xfrm>
        </p:spPr>
        <p:txBody>
          <a:bodyPr>
            <a:noAutofit/>
          </a:bodyPr>
          <a:lstStyle/>
          <a:p>
            <a:pPr>
              <a:spcBef>
                <a:spcPts val="0"/>
              </a:spcBef>
            </a:pPr>
            <a:r>
              <a:rPr lang="it-IT" sz="2400" cap="small" dirty="0" smtClean="0">
                <a:solidFill>
                  <a:schemeClr val="bg1"/>
                </a:solidFill>
                <a:latin typeface="Palatino Linotype" pitchFamily="18" charset="0"/>
              </a:rPr>
              <a:t>Facoltà di Ingegneria</a:t>
            </a:r>
          </a:p>
          <a:p>
            <a:pPr>
              <a:spcBef>
                <a:spcPts val="0"/>
              </a:spcBef>
            </a:pPr>
            <a:endParaRPr lang="it-IT" sz="2400" cap="small" dirty="0" smtClean="0">
              <a:solidFill>
                <a:schemeClr val="bg1"/>
              </a:solidFill>
              <a:latin typeface="Palatino Linotype" pitchFamily="18" charset="0"/>
            </a:endParaRPr>
          </a:p>
          <a:p>
            <a:pPr>
              <a:spcBef>
                <a:spcPts val="0"/>
              </a:spcBef>
            </a:pPr>
            <a:r>
              <a:rPr lang="it-IT" sz="2400" cap="small" dirty="0" smtClean="0">
                <a:solidFill>
                  <a:schemeClr val="bg1"/>
                </a:solidFill>
                <a:latin typeface="Palatino Linotype" pitchFamily="18" charset="0"/>
              </a:rPr>
              <a:t>Corso di Laurea in Ingegneria Informatica</a:t>
            </a:r>
          </a:p>
          <a:p>
            <a:endParaRPr lang="it-IT" sz="2000" dirty="0" smtClean="0">
              <a:solidFill>
                <a:schemeClr val="bg1"/>
              </a:solidFill>
              <a:latin typeface="Palatino Linotype" pitchFamily="18" charset="0"/>
            </a:endParaRPr>
          </a:p>
          <a:p>
            <a:r>
              <a:rPr lang="it-IT" dirty="0" smtClean="0">
                <a:solidFill>
                  <a:schemeClr val="bg1"/>
                </a:solidFill>
                <a:latin typeface="Palatino Linotype" pitchFamily="18" charset="0"/>
              </a:rPr>
              <a:t>Analisi e caratterizzazione di sistemi telerobotici in diversi settori applicativi</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22222E-6 5.55112E-17 L 0.51129 5.55112E-17 " pathEditMode="fixed" rAng="0" ptsTypes="AA">
                                      <p:cBhvr>
                                        <p:cTn id="6" dur="1000" fill="hold"/>
                                        <p:tgtEl>
                                          <p:spTgt spid="9"/>
                                        </p:tgtEl>
                                        <p:attrNameLst>
                                          <p:attrName>ppt_x</p:attrName>
                                          <p:attrName>ppt_y</p:attrName>
                                        </p:attrNameLst>
                                      </p:cBhvr>
                                      <p:rCtr x="25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r>
              <a:rPr lang="it-IT" sz="2400" dirty="0" smtClean="0"/>
              <a:t>Indice</a:t>
            </a:r>
            <a:endParaRPr lang="it-IT" sz="2400" dirty="0"/>
          </a:p>
        </p:txBody>
      </p:sp>
      <p:sp>
        <p:nvSpPr>
          <p:cNvPr id="3" name="Segnaposto contenuto 2"/>
          <p:cNvSpPr>
            <a:spLocks noGrp="1"/>
          </p:cNvSpPr>
          <p:nvPr>
            <p:ph idx="1"/>
          </p:nvPr>
        </p:nvSpPr>
        <p:spPr>
          <a:xfrm>
            <a:off x="226953" y="1396980"/>
            <a:ext cx="8690094" cy="4027227"/>
          </a:xfrm>
        </p:spPr>
        <p:txBody>
          <a:bodyPr>
            <a:normAutofit/>
          </a:bodyPr>
          <a:lstStyle/>
          <a:p>
            <a:pPr lvl="0">
              <a:buClr>
                <a:schemeClr val="accent1"/>
              </a:buClr>
            </a:pPr>
            <a:r>
              <a:rPr lang="it-IT" dirty="0" smtClean="0"/>
              <a:t>Introduzione </a:t>
            </a:r>
          </a:p>
          <a:p>
            <a:pPr lvl="0">
              <a:buClr>
                <a:schemeClr val="accent1"/>
              </a:buClr>
            </a:pPr>
            <a:r>
              <a:rPr lang="it-IT" dirty="0" smtClean="0"/>
              <a:t>Definizioni dei termini</a:t>
            </a:r>
            <a:endParaRPr lang="it-IT" sz="2800" dirty="0" smtClean="0"/>
          </a:p>
          <a:p>
            <a:pPr lvl="0">
              <a:buClr>
                <a:schemeClr val="accent1"/>
              </a:buClr>
            </a:pPr>
            <a:r>
              <a:rPr lang="it-IT" dirty="0" smtClean="0"/>
              <a:t>Tabella</a:t>
            </a:r>
            <a:endParaRPr lang="it-IT" sz="2400" dirty="0" smtClean="0"/>
          </a:p>
          <a:p>
            <a:pPr lvl="0">
              <a:buClr>
                <a:schemeClr val="accent1"/>
              </a:buClr>
            </a:pPr>
            <a:r>
              <a:rPr lang="it-IT" dirty="0" smtClean="0"/>
              <a:t>Analisi della tabella</a:t>
            </a:r>
            <a:endParaRPr lang="it-IT" sz="2800" dirty="0" smtClean="0"/>
          </a:p>
          <a:p>
            <a:pPr lvl="0">
              <a:buClr>
                <a:schemeClr val="accent1"/>
              </a:buClr>
            </a:pPr>
            <a:r>
              <a:rPr lang="it-IT" dirty="0" smtClean="0"/>
              <a:t>Descrizione dei singoli progetti </a:t>
            </a:r>
          </a:p>
          <a:p>
            <a:pPr lvl="0">
              <a:buClr>
                <a:schemeClr val="accent1"/>
              </a:buClr>
            </a:pPr>
            <a:r>
              <a:rPr lang="it-IT" dirty="0" smtClean="0"/>
              <a:t>Conclusioni</a:t>
            </a:r>
            <a:endParaRPr lang="it-IT" sz="2800" dirty="0" smtClean="0"/>
          </a:p>
          <a:p>
            <a:endParaRPr lang="it-IT" sz="2200" dirty="0" smtClean="0"/>
          </a:p>
          <a:p>
            <a:endParaRPr lang="it-IT" sz="2200" dirty="0" smtClean="0"/>
          </a:p>
          <a:p>
            <a:pPr>
              <a:buNone/>
            </a:pPr>
            <a:endParaRPr lang="it-IT" sz="2200" dirty="0" smtClean="0"/>
          </a:p>
          <a:p>
            <a:pPr>
              <a:buNone/>
            </a:pPr>
            <a:endParaRPr lang="it-IT" sz="2200" dirty="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Cosa andremo a vedere adesso?</a:t>
            </a:r>
            <a:endParaRPr lang="it-IT" sz="2400" dirty="0">
              <a:solidFill>
                <a:schemeClr val="bg1"/>
              </a:solidFill>
            </a:endParaRP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 action="ppaction://hlinkshowjump?jump=firstslide"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4"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2</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r>
              <a:rPr lang="it-IT" sz="2400" dirty="0" smtClean="0"/>
              <a:t>Punti principali</a:t>
            </a:r>
            <a:endParaRPr lang="it-IT" sz="2400" dirty="0"/>
          </a:p>
        </p:txBody>
      </p:sp>
      <p:sp>
        <p:nvSpPr>
          <p:cNvPr id="3" name="Segnaposto contenuto 2"/>
          <p:cNvSpPr>
            <a:spLocks noGrp="1"/>
          </p:cNvSpPr>
          <p:nvPr>
            <p:ph idx="1"/>
          </p:nvPr>
        </p:nvSpPr>
        <p:spPr>
          <a:xfrm>
            <a:off x="226953" y="1396980"/>
            <a:ext cx="8690094" cy="4027227"/>
          </a:xfrm>
        </p:spPr>
        <p:txBody>
          <a:bodyPr>
            <a:normAutofit fontScale="70000" lnSpcReduction="20000"/>
          </a:bodyPr>
          <a:lstStyle/>
          <a:p>
            <a:pPr lvl="0">
              <a:lnSpc>
                <a:spcPct val="170000"/>
              </a:lnSpc>
              <a:buClr>
                <a:schemeClr val="accent1"/>
              </a:buClr>
            </a:pPr>
            <a:r>
              <a:rPr lang="it-IT" dirty="0" smtClean="0"/>
              <a:t>Siamo circondati da oggetti tecnologici</a:t>
            </a:r>
          </a:p>
          <a:p>
            <a:pPr lvl="0">
              <a:lnSpc>
                <a:spcPct val="170000"/>
              </a:lnSpc>
              <a:buClr>
                <a:schemeClr val="accent1"/>
              </a:buClr>
            </a:pPr>
            <a:r>
              <a:rPr lang="it-IT" dirty="0" smtClean="0"/>
              <a:t>Abbondante uso in industria dei robot</a:t>
            </a:r>
          </a:p>
          <a:p>
            <a:pPr lvl="0">
              <a:lnSpc>
                <a:spcPct val="170000"/>
              </a:lnSpc>
              <a:buClr>
                <a:schemeClr val="accent1"/>
              </a:buClr>
            </a:pPr>
            <a:r>
              <a:rPr lang="it-IT" dirty="0" smtClean="0"/>
              <a:t>La telerobotica al giorno d’oggi</a:t>
            </a:r>
          </a:p>
          <a:p>
            <a:pPr lvl="0">
              <a:lnSpc>
                <a:spcPct val="170000"/>
              </a:lnSpc>
              <a:buClr>
                <a:schemeClr val="accent1"/>
              </a:buClr>
            </a:pPr>
            <a:r>
              <a:rPr lang="it-IT" dirty="0" smtClean="0"/>
              <a:t>Differenze con visione cinematografica a cui siamo stati abituati</a:t>
            </a:r>
          </a:p>
          <a:p>
            <a:pPr lvl="0">
              <a:lnSpc>
                <a:spcPct val="170000"/>
              </a:lnSpc>
              <a:buClr>
                <a:schemeClr val="accent1"/>
              </a:buClr>
            </a:pPr>
            <a:r>
              <a:rPr lang="it-IT" dirty="0" smtClean="0"/>
              <a:t>Gli obiettivi di questa tesi sono analizzare e caratterizzare i vari progetti di sistemi telerobotici che più si sono distinti e rappresentano lo stato dell’arte ad oggi.</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Introduzione</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 action="ppaction://hlinkshowjump?jump=firstslide"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4"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3</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r>
              <a:rPr lang="it-IT" sz="2400" dirty="0" smtClean="0"/>
              <a:t>Definizioni adottate </a:t>
            </a:r>
            <a:endParaRPr lang="it-IT" sz="2400" dirty="0"/>
          </a:p>
        </p:txBody>
      </p:sp>
      <p:sp>
        <p:nvSpPr>
          <p:cNvPr id="3" name="Segnaposto contenuto 2"/>
          <p:cNvSpPr>
            <a:spLocks noGrp="1"/>
          </p:cNvSpPr>
          <p:nvPr>
            <p:ph idx="1"/>
          </p:nvPr>
        </p:nvSpPr>
        <p:spPr>
          <a:xfrm>
            <a:off x="226953" y="1396980"/>
            <a:ext cx="8690094" cy="4027227"/>
          </a:xfrm>
        </p:spPr>
        <p:txBody>
          <a:bodyPr>
            <a:normAutofit fontScale="70000" lnSpcReduction="20000"/>
          </a:bodyPr>
          <a:lstStyle/>
          <a:p>
            <a:pPr>
              <a:lnSpc>
                <a:spcPct val="120000"/>
              </a:lnSpc>
              <a:spcBef>
                <a:spcPts val="1200"/>
              </a:spcBef>
              <a:buClr>
                <a:schemeClr val="accent1"/>
              </a:buClr>
            </a:pPr>
            <a:r>
              <a:rPr lang="it-IT" sz="2800" b="1" dirty="0" smtClean="0"/>
              <a:t>Teleoperazione</a:t>
            </a:r>
            <a:r>
              <a:rPr lang="it-IT" sz="2800" dirty="0" smtClean="0"/>
              <a:t>: estensione delle capacità di manipolazione e sensoriali di una persona ad un luogo remoto </a:t>
            </a:r>
            <a:br>
              <a:rPr lang="it-IT" sz="2800" dirty="0" smtClean="0"/>
            </a:br>
            <a:r>
              <a:rPr lang="it-IT" sz="2800" dirty="0" smtClean="0"/>
              <a:t>(necessita di sensori, attuatori, canali di comunicazione da e verso l’operatore).</a:t>
            </a:r>
          </a:p>
          <a:p>
            <a:pPr>
              <a:lnSpc>
                <a:spcPct val="120000"/>
              </a:lnSpc>
              <a:spcBef>
                <a:spcPts val="1200"/>
              </a:spcBef>
              <a:buClr>
                <a:schemeClr val="accent1"/>
              </a:buClr>
            </a:pPr>
            <a:r>
              <a:rPr lang="it-IT" sz="2800" b="1" dirty="0" smtClean="0"/>
              <a:t>Telepresenza</a:t>
            </a:r>
            <a:r>
              <a:rPr lang="it-IT" sz="2800" dirty="0" smtClean="0"/>
              <a:t>: l’operatore sente di essere fisicamente presente sul sito remoto, i dispositivi remoti sono caratterizzati dalla stessa destrezza delle mani dell’operatore</a:t>
            </a:r>
            <a:br>
              <a:rPr lang="it-IT" sz="2800" dirty="0" smtClean="0"/>
            </a:br>
            <a:r>
              <a:rPr lang="it-IT" sz="2800" dirty="0" smtClean="0"/>
              <a:t> (richiede una maggiore qualità e tipologia di feedback, quali: visivi, sonori, interfacce aptiche, sedie mobili, ecc.).</a:t>
            </a:r>
          </a:p>
          <a:p>
            <a:pPr>
              <a:lnSpc>
                <a:spcPct val="120000"/>
              </a:lnSpc>
              <a:spcBef>
                <a:spcPts val="1200"/>
              </a:spcBef>
              <a:buClr>
                <a:schemeClr val="accent1"/>
              </a:buClr>
            </a:pPr>
            <a:r>
              <a:rPr lang="it-IT" sz="2800" b="1" dirty="0" smtClean="0"/>
              <a:t>Telerobotica</a:t>
            </a:r>
            <a:r>
              <a:rPr lang="it-IT" sz="2800" dirty="0" smtClean="0"/>
              <a:t>: controllo di robot a distanza, combinazione di teleoperazione e telepresenza.</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pPr lvl="0"/>
            <a:r>
              <a:rPr lang="it-IT" sz="2400" dirty="0" smtClean="0">
                <a:solidFill>
                  <a:schemeClr val="bg1"/>
                </a:solidFill>
              </a:rPr>
              <a:t>Definizioni dei termini</a:t>
            </a:r>
            <a:endParaRPr lang="it-IT" sz="2400" dirty="0">
              <a:solidFill>
                <a:schemeClr val="bg1"/>
              </a:solidFill>
            </a:endParaRP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 action="ppaction://hlinkshowjump?jump=firstslide"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4"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4</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TESI\Foto\product_ffhaptic_sensable_phantom_desktop_02.jpg"/>
          <p:cNvPicPr>
            <a:picLocks noChangeAspect="1" noChangeArrowheads="1"/>
          </p:cNvPicPr>
          <p:nvPr/>
        </p:nvPicPr>
        <p:blipFill>
          <a:blip r:embed="rId3"/>
          <a:srcRect/>
          <a:stretch>
            <a:fillRect/>
          </a:stretch>
        </p:blipFill>
        <p:spPr bwMode="auto">
          <a:xfrm>
            <a:off x="6420328" y="2504055"/>
            <a:ext cx="2387180" cy="1862000"/>
          </a:xfrm>
          <a:prstGeom prst="rect">
            <a:avLst/>
          </a:prstGeom>
          <a:noFill/>
        </p:spPr>
      </p:pic>
      <p:cxnSp>
        <p:nvCxnSpPr>
          <p:cNvPr id="28" name="Connettore 1 27"/>
          <p:cNvCxnSpPr/>
          <p:nvPr/>
        </p:nvCxnSpPr>
        <p:spPr>
          <a:xfrm rot="5400000">
            <a:off x="45182" y="5047486"/>
            <a:ext cx="65723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a:off x="373005" y="5376897"/>
            <a:ext cx="266544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Connettore 1 47"/>
          <p:cNvCxnSpPr/>
          <p:nvPr/>
        </p:nvCxnSpPr>
        <p:spPr>
          <a:xfrm>
            <a:off x="3147993" y="2857500"/>
            <a:ext cx="1058877" cy="1588"/>
          </a:xfrm>
          <a:prstGeom prst="line">
            <a:avLst/>
          </a:prstGeom>
          <a:ln>
            <a:prstDash val="sysDash"/>
            <a:headEnd type="arrow"/>
            <a:tailEnd type="arrow"/>
          </a:ln>
        </p:spPr>
        <p:style>
          <a:lnRef idx="2">
            <a:schemeClr val="accent1"/>
          </a:lnRef>
          <a:fillRef idx="0">
            <a:schemeClr val="accent1"/>
          </a:fillRef>
          <a:effectRef idx="1">
            <a:schemeClr val="accent1"/>
          </a:effectRef>
          <a:fontRef idx="minor">
            <a:schemeClr val="tx1"/>
          </a:fontRef>
        </p:style>
      </p:cxnSp>
      <p:pic>
        <p:nvPicPr>
          <p:cNvPr id="21505" name="Picture 1" descr="J:\TESI\Foto\aerei ultraleggeri cuffia aeronautica per piloti New10-13 grande.jpg"/>
          <p:cNvPicPr>
            <a:picLocks noChangeAspect="1" noChangeArrowheads="1"/>
          </p:cNvPicPr>
          <p:nvPr/>
        </p:nvPicPr>
        <p:blipFill>
          <a:blip r:embed="rId4" cstate="print"/>
          <a:srcRect/>
          <a:stretch>
            <a:fillRect/>
          </a:stretch>
        </p:blipFill>
        <p:spPr bwMode="auto">
          <a:xfrm>
            <a:off x="2527272" y="2309805"/>
            <a:ext cx="620721" cy="800931"/>
          </a:xfrm>
          <a:prstGeom prst="rect">
            <a:avLst/>
          </a:prstGeom>
          <a:noFill/>
        </p:spPr>
      </p:pic>
      <p:pic>
        <p:nvPicPr>
          <p:cNvPr id="16" name="Immagine 15" descr="HIROIII.jpg"/>
          <p:cNvPicPr>
            <a:picLocks noChangeAspect="1"/>
          </p:cNvPicPr>
          <p:nvPr/>
        </p:nvPicPr>
        <p:blipFill>
          <a:blip r:embed="rId5" cstate="print"/>
          <a:stretch>
            <a:fillRect/>
          </a:stretch>
        </p:blipFill>
        <p:spPr>
          <a:xfrm>
            <a:off x="2198655" y="3133153"/>
            <a:ext cx="2305032" cy="1184867"/>
          </a:xfrm>
          <a:prstGeom prst="rect">
            <a:avLst/>
          </a:prstGeom>
        </p:spPr>
      </p:pic>
      <p:pic>
        <p:nvPicPr>
          <p:cNvPr id="1026" name="Picture 2" descr="J:\TESI\Foto\041535-haptic.jpg"/>
          <p:cNvPicPr>
            <a:picLocks noChangeAspect="1" noChangeArrowheads="1"/>
          </p:cNvPicPr>
          <p:nvPr/>
        </p:nvPicPr>
        <p:blipFill>
          <a:blip r:embed="rId6" cstate="print"/>
          <a:srcRect/>
          <a:stretch>
            <a:fillRect/>
          </a:stretch>
        </p:blipFill>
        <p:spPr bwMode="auto">
          <a:xfrm>
            <a:off x="4963182" y="2946448"/>
            <a:ext cx="1397955" cy="1408085"/>
          </a:xfrm>
          <a:prstGeom prst="rect">
            <a:avLst/>
          </a:prstGeom>
          <a:noFill/>
        </p:spPr>
      </p:pic>
      <p:pic>
        <p:nvPicPr>
          <p:cNvPr id="1027" name="Picture 3" descr="J:\TESI\Foto\capusul.jpg"/>
          <p:cNvPicPr>
            <a:picLocks noChangeAspect="1" noChangeArrowheads="1"/>
          </p:cNvPicPr>
          <p:nvPr/>
        </p:nvPicPr>
        <p:blipFill>
          <a:blip r:embed="rId7">
            <a:clrChange>
              <a:clrFrom>
                <a:srgbClr val="EFEFE7"/>
              </a:clrFrom>
              <a:clrTo>
                <a:srgbClr val="EFEFE7">
                  <a:alpha val="0"/>
                </a:srgbClr>
              </a:clrTo>
            </a:clrChange>
          </a:blip>
          <a:srcRect/>
          <a:stretch>
            <a:fillRect/>
          </a:stretch>
        </p:blipFill>
        <p:spPr bwMode="auto">
          <a:xfrm>
            <a:off x="4279896" y="2346318"/>
            <a:ext cx="1145002" cy="803286"/>
          </a:xfrm>
          <a:prstGeom prst="rect">
            <a:avLst/>
          </a:prstGeom>
          <a:noFill/>
        </p:spPr>
      </p:pic>
      <p:cxnSp>
        <p:nvCxnSpPr>
          <p:cNvPr id="23" name="Connettore 1 22"/>
          <p:cNvCxnSpPr/>
          <p:nvPr/>
        </p:nvCxnSpPr>
        <p:spPr>
          <a:xfrm rot="5400000">
            <a:off x="80901" y="1981188"/>
            <a:ext cx="5842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ttore 1 24"/>
          <p:cNvCxnSpPr/>
          <p:nvPr/>
        </p:nvCxnSpPr>
        <p:spPr>
          <a:xfrm>
            <a:off x="373005" y="2273292"/>
            <a:ext cx="657234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rot="5400000">
            <a:off x="45182" y="4061635"/>
            <a:ext cx="65723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nettore 1 26"/>
          <p:cNvCxnSpPr/>
          <p:nvPr/>
        </p:nvCxnSpPr>
        <p:spPr>
          <a:xfrm>
            <a:off x="373005" y="4391046"/>
            <a:ext cx="719306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nettore 1 35"/>
          <p:cNvCxnSpPr/>
          <p:nvPr/>
        </p:nvCxnSpPr>
        <p:spPr>
          <a:xfrm rot="5400000">
            <a:off x="282517" y="2801936"/>
            <a:ext cx="18097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ttore 2 36"/>
          <p:cNvCxnSpPr/>
          <p:nvPr/>
        </p:nvCxnSpPr>
        <p:spPr>
          <a:xfrm>
            <a:off x="373005" y="2892425"/>
            <a:ext cx="20447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Connettore 2 52"/>
          <p:cNvCxnSpPr/>
          <p:nvPr/>
        </p:nvCxnSpPr>
        <p:spPr>
          <a:xfrm rot="5400000" flipH="1" flipV="1">
            <a:off x="6872319" y="2200267"/>
            <a:ext cx="14605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Connettore 2 59"/>
          <p:cNvCxnSpPr/>
          <p:nvPr/>
        </p:nvCxnSpPr>
        <p:spPr>
          <a:xfrm rot="5400000" flipH="1" flipV="1">
            <a:off x="7493834" y="4317226"/>
            <a:ext cx="14605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33" name="Picture 9" descr="J:\TESI\Foto\article_3405b6073dfb5b2d8c44b3b14bd51c4185d81a2d.jpg"/>
          <p:cNvPicPr>
            <a:picLocks noChangeAspect="1" noChangeArrowheads="1"/>
          </p:cNvPicPr>
          <p:nvPr/>
        </p:nvPicPr>
        <p:blipFill>
          <a:blip r:embed="rId8"/>
          <a:srcRect/>
          <a:stretch>
            <a:fillRect/>
          </a:stretch>
        </p:blipFill>
        <p:spPr bwMode="auto">
          <a:xfrm>
            <a:off x="4425948" y="4423914"/>
            <a:ext cx="2291501" cy="1281600"/>
          </a:xfrm>
          <a:prstGeom prst="rect">
            <a:avLst/>
          </a:prstGeom>
          <a:noFill/>
        </p:spPr>
      </p:pic>
      <p:pic>
        <p:nvPicPr>
          <p:cNvPr id="1030" name="Picture 6" descr="J:\TESI\Foto\MC1.jpg"/>
          <p:cNvPicPr>
            <a:picLocks noChangeAspect="1" noChangeArrowheads="1"/>
          </p:cNvPicPr>
          <p:nvPr/>
        </p:nvPicPr>
        <p:blipFill>
          <a:blip r:embed="rId9"/>
          <a:srcRect/>
          <a:stretch>
            <a:fillRect/>
          </a:stretch>
        </p:blipFill>
        <p:spPr bwMode="auto">
          <a:xfrm>
            <a:off x="3111480" y="4425892"/>
            <a:ext cx="1095390" cy="1279622"/>
          </a:xfrm>
          <a:prstGeom prst="rect">
            <a:avLst/>
          </a:prstGeom>
          <a:noFill/>
        </p:spPr>
      </p:pic>
      <p:pic>
        <p:nvPicPr>
          <p:cNvPr id="1032" name="Picture 8" descr="J:\TESI\Foto\Immagine_cammere.jpg"/>
          <p:cNvPicPr>
            <a:picLocks noChangeAspect="1" noChangeArrowheads="1"/>
          </p:cNvPicPr>
          <p:nvPr/>
        </p:nvPicPr>
        <p:blipFill>
          <a:blip r:embed="rId10"/>
          <a:srcRect/>
          <a:stretch>
            <a:fillRect/>
          </a:stretch>
        </p:blipFill>
        <p:spPr bwMode="auto">
          <a:xfrm>
            <a:off x="2549484" y="958824"/>
            <a:ext cx="2387646" cy="1204929"/>
          </a:xfrm>
          <a:prstGeom prst="rect">
            <a:avLst/>
          </a:prstGeom>
          <a:noFill/>
        </p:spPr>
      </p:pic>
      <p:pic>
        <p:nvPicPr>
          <p:cNvPr id="15" name="Immagine 14" descr="6-screen-3-over-3-extreme.gif"/>
          <p:cNvPicPr>
            <a:picLocks noChangeAspect="1"/>
          </p:cNvPicPr>
          <p:nvPr/>
        </p:nvPicPr>
        <p:blipFill>
          <a:blip r:embed="rId11"/>
          <a:stretch>
            <a:fillRect/>
          </a:stretch>
        </p:blipFill>
        <p:spPr>
          <a:xfrm>
            <a:off x="4973643" y="619595"/>
            <a:ext cx="4162482" cy="1617184"/>
          </a:xfrm>
          <a:prstGeom prst="rect">
            <a:avLst/>
          </a:prstGeom>
        </p:spPr>
      </p:pic>
      <p:sp>
        <p:nvSpPr>
          <p:cNvPr id="12" name="Titolo 11"/>
          <p:cNvSpPr>
            <a:spLocks noGrp="1"/>
          </p:cNvSpPr>
          <p:nvPr>
            <p:ph type="title"/>
          </p:nvPr>
        </p:nvSpPr>
        <p:spPr>
          <a:xfrm>
            <a:off x="226953" y="776259"/>
            <a:ext cx="8459847" cy="620721"/>
          </a:xfrm>
        </p:spPr>
        <p:txBody>
          <a:bodyPr>
            <a:normAutofit/>
          </a:bodyPr>
          <a:lstStyle/>
          <a:p>
            <a:pPr algn="l"/>
            <a:r>
              <a:rPr lang="it-IT" sz="2400" b="1" dirty="0" smtClean="0"/>
              <a:t>Feedback :</a:t>
            </a:r>
            <a:endParaRPr lang="it-IT" sz="2400" b="1" dirty="0"/>
          </a:p>
        </p:txBody>
      </p:sp>
      <p:sp>
        <p:nvSpPr>
          <p:cNvPr id="3" name="Segnaposto contenuto 2"/>
          <p:cNvSpPr>
            <a:spLocks noGrp="1"/>
          </p:cNvSpPr>
          <p:nvPr>
            <p:ph idx="1"/>
          </p:nvPr>
        </p:nvSpPr>
        <p:spPr>
          <a:xfrm>
            <a:off x="226953" y="1396980"/>
            <a:ext cx="8690094" cy="4027227"/>
          </a:xfrm>
        </p:spPr>
        <p:txBody>
          <a:bodyPr>
            <a:normAutofit/>
          </a:bodyPr>
          <a:lstStyle/>
          <a:p>
            <a:pPr>
              <a:buClr>
                <a:schemeClr val="accent1"/>
              </a:buClr>
            </a:pPr>
            <a:r>
              <a:rPr lang="it-IT" sz="2800" dirty="0" smtClean="0"/>
              <a:t>Visivo</a:t>
            </a:r>
          </a:p>
          <a:p>
            <a:pPr>
              <a:buClr>
                <a:schemeClr val="accent1"/>
              </a:buClr>
            </a:pPr>
            <a:endParaRPr lang="it-IT" sz="2800" dirty="0" smtClean="0"/>
          </a:p>
          <a:p>
            <a:pPr>
              <a:buClr>
                <a:schemeClr val="accent1"/>
              </a:buClr>
            </a:pPr>
            <a:r>
              <a:rPr lang="it-IT" sz="2800" dirty="0" smtClean="0"/>
              <a:t>Audio</a:t>
            </a:r>
          </a:p>
          <a:p>
            <a:pPr>
              <a:buClr>
                <a:schemeClr val="accent1"/>
              </a:buClr>
            </a:pPr>
            <a:endParaRPr lang="it-IT" sz="2800" dirty="0" smtClean="0"/>
          </a:p>
          <a:p>
            <a:pPr>
              <a:buClr>
                <a:schemeClr val="accent1"/>
              </a:buClr>
            </a:pPr>
            <a:r>
              <a:rPr lang="it-IT" sz="2800" dirty="0" smtClean="0"/>
              <a:t>Aptico</a:t>
            </a:r>
          </a:p>
          <a:p>
            <a:pPr>
              <a:buClr>
                <a:schemeClr val="accent1"/>
              </a:buClr>
            </a:pPr>
            <a:endParaRPr lang="it-IT" sz="2800" dirty="0" smtClean="0"/>
          </a:p>
          <a:p>
            <a:pPr>
              <a:buClr>
                <a:schemeClr val="accent1"/>
              </a:buClr>
            </a:pPr>
            <a:r>
              <a:rPr lang="it-IT" sz="2800" dirty="0" smtClean="0"/>
              <a:t>Vestibolare</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738664"/>
          </a:xfrm>
          <a:prstGeom prst="rect">
            <a:avLst/>
          </a:prstGeom>
          <a:noFill/>
        </p:spPr>
        <p:txBody>
          <a:bodyPr wrap="square" lIns="108000" tIns="0" bIns="0" rtlCol="0">
            <a:spAutoFit/>
          </a:bodyPr>
          <a:lstStyle/>
          <a:p>
            <a:pPr lvl="0"/>
            <a:r>
              <a:rPr lang="it-IT" sz="2400" dirty="0" smtClean="0">
                <a:solidFill>
                  <a:schemeClr val="bg1"/>
                </a:solidFill>
              </a:rPr>
              <a:t>Quali tipologie di feedback sono state incontrate nei progetti  considerati? </a:t>
            </a:r>
            <a:endParaRPr lang="it-IT" sz="2400" dirty="0">
              <a:solidFill>
                <a:schemeClr val="bg1"/>
              </a:solidFill>
            </a:endParaRP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 action="ppaction://hlinkshowjump?jump=firstslide"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13"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5</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r>
              <a:rPr lang="it-IT" sz="2400" dirty="0" smtClean="0"/>
              <a:t>Motivazioni</a:t>
            </a:r>
            <a:endParaRPr lang="it-IT" sz="2400" dirty="0"/>
          </a:p>
        </p:txBody>
      </p:sp>
      <p:sp>
        <p:nvSpPr>
          <p:cNvPr id="3" name="Segnaposto contenuto 2"/>
          <p:cNvSpPr>
            <a:spLocks noGrp="1"/>
          </p:cNvSpPr>
          <p:nvPr>
            <p:ph idx="1"/>
          </p:nvPr>
        </p:nvSpPr>
        <p:spPr>
          <a:xfrm>
            <a:off x="226953" y="1396980"/>
            <a:ext cx="8690094" cy="4027227"/>
          </a:xfrm>
        </p:spPr>
        <p:txBody>
          <a:bodyPr>
            <a:normAutofit fontScale="62500" lnSpcReduction="20000"/>
          </a:bodyPr>
          <a:lstStyle/>
          <a:p>
            <a:pPr>
              <a:lnSpc>
                <a:spcPct val="120000"/>
              </a:lnSpc>
              <a:spcBef>
                <a:spcPts val="1200"/>
              </a:spcBef>
              <a:buClr>
                <a:schemeClr val="accent1"/>
              </a:buClr>
              <a:buNone/>
            </a:pPr>
            <a:r>
              <a:rPr lang="it-IT" sz="2800" dirty="0" smtClean="0"/>
              <a:t>La tabella è principalmente suddivisa in tre colonne:</a:t>
            </a:r>
          </a:p>
          <a:p>
            <a:pPr>
              <a:lnSpc>
                <a:spcPct val="120000"/>
              </a:lnSpc>
              <a:spcBef>
                <a:spcPts val="1200"/>
              </a:spcBef>
              <a:buClr>
                <a:schemeClr val="accent1"/>
              </a:buClr>
            </a:pPr>
            <a:r>
              <a:rPr lang="it-IT" sz="2800" dirty="0" smtClean="0"/>
              <a:t>Progetti Operativi</a:t>
            </a:r>
          </a:p>
          <a:p>
            <a:pPr>
              <a:lnSpc>
                <a:spcPct val="120000"/>
              </a:lnSpc>
              <a:spcBef>
                <a:spcPts val="1200"/>
              </a:spcBef>
              <a:buClr>
                <a:schemeClr val="accent1"/>
              </a:buClr>
            </a:pPr>
            <a:r>
              <a:rPr lang="it-IT" sz="2800" dirty="0" smtClean="0"/>
              <a:t>Progetti sia Operativi che d’Addestramento</a:t>
            </a:r>
          </a:p>
          <a:p>
            <a:pPr>
              <a:lnSpc>
                <a:spcPct val="120000"/>
              </a:lnSpc>
              <a:spcBef>
                <a:spcPts val="1200"/>
              </a:spcBef>
              <a:buClr>
                <a:schemeClr val="accent1"/>
              </a:buClr>
            </a:pPr>
            <a:r>
              <a:rPr lang="it-IT" sz="2800" dirty="0" smtClean="0"/>
              <a:t>Progetti d’Addestramento</a:t>
            </a:r>
          </a:p>
          <a:p>
            <a:pPr>
              <a:lnSpc>
                <a:spcPct val="120000"/>
              </a:lnSpc>
              <a:spcBef>
                <a:spcPts val="1200"/>
              </a:spcBef>
              <a:buClr>
                <a:schemeClr val="accent1"/>
              </a:buClr>
              <a:buNone/>
            </a:pPr>
            <a:r>
              <a:rPr lang="it-IT" sz="2800" dirty="0" smtClean="0"/>
              <a:t>Suddivisione in settori applicativi (righe):</a:t>
            </a:r>
          </a:p>
          <a:p>
            <a:pPr>
              <a:lnSpc>
                <a:spcPct val="120000"/>
              </a:lnSpc>
              <a:spcBef>
                <a:spcPts val="1200"/>
              </a:spcBef>
              <a:buClr>
                <a:schemeClr val="accent1"/>
              </a:buClr>
            </a:pPr>
            <a:r>
              <a:rPr lang="it-IT" sz="2800" dirty="0" smtClean="0"/>
              <a:t>Medico</a:t>
            </a:r>
          </a:p>
          <a:p>
            <a:pPr>
              <a:lnSpc>
                <a:spcPct val="120000"/>
              </a:lnSpc>
              <a:spcBef>
                <a:spcPts val="1200"/>
              </a:spcBef>
              <a:buClr>
                <a:schemeClr val="accent1"/>
              </a:buClr>
            </a:pPr>
            <a:r>
              <a:rPr lang="it-IT" sz="2800" dirty="0" smtClean="0"/>
              <a:t>Industriale e Ambientale</a:t>
            </a:r>
          </a:p>
          <a:p>
            <a:pPr>
              <a:lnSpc>
                <a:spcPct val="120000"/>
              </a:lnSpc>
              <a:spcBef>
                <a:spcPts val="1200"/>
              </a:spcBef>
              <a:buClr>
                <a:schemeClr val="accent1"/>
              </a:buClr>
            </a:pPr>
            <a:r>
              <a:rPr lang="it-IT" sz="2800" dirty="0" smtClean="0"/>
              <a:t>Aerospaziale</a:t>
            </a:r>
          </a:p>
          <a:p>
            <a:pPr>
              <a:lnSpc>
                <a:spcPct val="120000"/>
              </a:lnSpc>
              <a:spcBef>
                <a:spcPts val="1200"/>
              </a:spcBef>
              <a:buClr>
                <a:schemeClr val="accent1"/>
              </a:buClr>
            </a:pPr>
            <a:r>
              <a:rPr lang="it-IT" sz="2800" dirty="0" smtClean="0"/>
              <a:t>Altro, Militare, Ludico</a:t>
            </a:r>
          </a:p>
          <a:p>
            <a:pPr>
              <a:lnSpc>
                <a:spcPct val="120000"/>
              </a:lnSpc>
              <a:spcBef>
                <a:spcPts val="1200"/>
              </a:spcBef>
              <a:buClr>
                <a:schemeClr val="accent1"/>
              </a:buClr>
              <a:buNone/>
            </a:pPr>
            <a:endParaRPr lang="it-IT" sz="28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Suddivisione della tabella</a:t>
            </a:r>
            <a:endParaRPr lang="it-IT" sz="2400" dirty="0">
              <a:solidFill>
                <a:schemeClr val="bg1"/>
              </a:solidFill>
            </a:endParaRP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 action="ppaction://hlinkshowjump?jump=firstslide"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4"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6</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Segnaposto contenuto 19"/>
          <p:cNvGraphicFramePr>
            <a:graphicFrameLocks noGrp="1"/>
          </p:cNvGraphicFramePr>
          <p:nvPr>
            <p:ph idx="1"/>
          </p:nvPr>
        </p:nvGraphicFramePr>
        <p:xfrm>
          <a:off x="17999" y="849285"/>
          <a:ext cx="9108003" cy="4824001"/>
        </p:xfrm>
        <a:graphic>
          <a:graphicData uri="http://schemas.openxmlformats.org/drawingml/2006/table">
            <a:tbl>
              <a:tblPr firstRow="1" bandRow="1">
                <a:tableStyleId>{5C22544A-7EE6-4342-B048-85BDC9FD1C3A}</a:tableStyleId>
              </a:tblPr>
              <a:tblGrid>
                <a:gridCol w="885723"/>
                <a:gridCol w="1370380"/>
                <a:gridCol w="1370380"/>
                <a:gridCol w="1370380"/>
                <a:gridCol w="1370380"/>
                <a:gridCol w="1370380"/>
                <a:gridCol w="1370380"/>
              </a:tblGrid>
              <a:tr h="258189">
                <a:tc rowSpan="3">
                  <a:txBody>
                    <a:bodyPr/>
                    <a:lstStyle/>
                    <a:p>
                      <a:pPr algn="ctr">
                        <a:lnSpc>
                          <a:spcPct val="115000"/>
                        </a:lnSpc>
                        <a:spcAft>
                          <a:spcPts val="0"/>
                        </a:spcAft>
                      </a:pPr>
                      <a:r>
                        <a:rPr lang="it-IT" sz="1100" b="1" dirty="0">
                          <a:latin typeface="Calibri"/>
                          <a:ea typeface="Calibri"/>
                          <a:cs typeface="Times New Roman"/>
                        </a:rPr>
                        <a:t>Settori Applicativi</a:t>
                      </a:r>
                      <a:endParaRPr lang="it-IT" sz="1200" dirty="0">
                        <a:latin typeface="Calibri"/>
                        <a:ea typeface="Calibri"/>
                        <a:cs typeface="Times New Roman"/>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algn="ctr">
                        <a:lnSpc>
                          <a:spcPct val="115000"/>
                        </a:lnSpc>
                        <a:spcAft>
                          <a:spcPts val="0"/>
                        </a:spcAft>
                      </a:pPr>
                      <a:r>
                        <a:rPr lang="it-IT" sz="1100" b="1" dirty="0">
                          <a:latin typeface="Calibri"/>
                          <a:ea typeface="Calibri"/>
                          <a:cs typeface="Times New Roman"/>
                        </a:rPr>
                        <a:t>Progetti Operativi</a:t>
                      </a:r>
                      <a:endParaRPr lang="it-IT" sz="12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hMerge="1">
                  <a:txBody>
                    <a:bodyPr/>
                    <a:lstStyle/>
                    <a:p>
                      <a:endParaRPr lang="it-IT"/>
                    </a:p>
                  </a:txBody>
                  <a:tcPr/>
                </a:tc>
                <a:tc gridSpan="2">
                  <a:txBody>
                    <a:bodyPr/>
                    <a:lstStyle/>
                    <a:p>
                      <a:pPr algn="ctr">
                        <a:lnSpc>
                          <a:spcPct val="115000"/>
                        </a:lnSpc>
                        <a:spcAft>
                          <a:spcPts val="0"/>
                        </a:spcAft>
                      </a:pPr>
                      <a:r>
                        <a:rPr lang="it-IT" sz="1100" b="1" dirty="0">
                          <a:latin typeface="Calibri"/>
                          <a:ea typeface="Calibri"/>
                          <a:cs typeface="Times New Roman"/>
                        </a:rPr>
                        <a:t>Progetti sia Operativi che d’Addestramento</a:t>
                      </a:r>
                      <a:endParaRPr lang="it-IT" sz="1200" dirty="0">
                        <a:latin typeface="Calibri"/>
                        <a:ea typeface="Calibri"/>
                        <a:cs typeface="Times New Roman"/>
                      </a:endParaRPr>
                    </a:p>
                  </a:txBody>
                  <a:tcPr marL="68580" marR="68580" marT="0" marB="0" anchor="ctr"/>
                </a:tc>
                <a:tc hMerge="1">
                  <a:txBody>
                    <a:bodyPr/>
                    <a:lstStyle/>
                    <a:p>
                      <a:endParaRPr lang="it-IT"/>
                    </a:p>
                  </a:txBody>
                  <a:tcPr/>
                </a:tc>
                <a:tc gridSpan="2">
                  <a:txBody>
                    <a:bodyPr/>
                    <a:lstStyle/>
                    <a:p>
                      <a:pPr algn="ctr">
                        <a:lnSpc>
                          <a:spcPct val="115000"/>
                        </a:lnSpc>
                        <a:spcAft>
                          <a:spcPts val="0"/>
                        </a:spcAft>
                      </a:pPr>
                      <a:r>
                        <a:rPr lang="it-IT" sz="1100" b="1" dirty="0">
                          <a:latin typeface="Calibri"/>
                          <a:ea typeface="Calibri"/>
                          <a:cs typeface="Times New Roman"/>
                        </a:rPr>
                        <a:t>Progetti d’Addestramento</a:t>
                      </a:r>
                      <a:endParaRPr lang="it-IT" sz="1200" dirty="0">
                        <a:latin typeface="Calibri"/>
                        <a:ea typeface="Calibri"/>
                        <a:cs typeface="Times New Roman"/>
                      </a:endParaRPr>
                    </a:p>
                  </a:txBody>
                  <a:tcPr marL="68580" marR="68580" marT="0" marB="0" anchor="ctr"/>
                </a:tc>
                <a:tc hMerge="1">
                  <a:txBody>
                    <a:bodyPr/>
                    <a:lstStyle/>
                    <a:p>
                      <a:endParaRPr lang="it-IT"/>
                    </a:p>
                  </a:txBody>
                  <a:tcPr/>
                </a:tc>
              </a:tr>
              <a:tr h="259171">
                <a:tc vMerge="1">
                  <a:txBody>
                    <a:bodyPr/>
                    <a:lstStyle/>
                    <a:p>
                      <a:endParaRPr lang="it-IT"/>
                    </a:p>
                  </a:txBody>
                  <a:tcPr/>
                </a:tc>
                <a:tc gridSpan="2">
                  <a:txBody>
                    <a:bodyPr/>
                    <a:lstStyle/>
                    <a:p>
                      <a:pPr algn="ctr">
                        <a:lnSpc>
                          <a:spcPct val="115000"/>
                        </a:lnSpc>
                        <a:spcAft>
                          <a:spcPts val="0"/>
                        </a:spcAft>
                      </a:pPr>
                      <a:r>
                        <a:rPr lang="it-IT" sz="1100" dirty="0">
                          <a:latin typeface="Calibri"/>
                          <a:ea typeface="Calibri"/>
                          <a:cs typeface="Times New Roman"/>
                        </a:rPr>
                        <a:t>Telerobotica</a:t>
                      </a:r>
                      <a:endParaRPr lang="it-IT" sz="12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tcPr>
                </a:tc>
                <a:tc hMerge="1">
                  <a:txBody>
                    <a:bodyPr/>
                    <a:lstStyle/>
                    <a:p>
                      <a:endParaRPr lang="it-IT"/>
                    </a:p>
                  </a:txBody>
                  <a:tcPr/>
                </a:tc>
                <a:tc gridSpan="2">
                  <a:txBody>
                    <a:bodyPr/>
                    <a:lstStyle/>
                    <a:p>
                      <a:pPr algn="ctr">
                        <a:lnSpc>
                          <a:spcPct val="115000"/>
                        </a:lnSpc>
                        <a:spcAft>
                          <a:spcPts val="0"/>
                        </a:spcAft>
                      </a:pPr>
                      <a:r>
                        <a:rPr lang="it-IT" sz="1100">
                          <a:latin typeface="Calibri"/>
                          <a:ea typeface="Calibri"/>
                          <a:cs typeface="Times New Roman"/>
                        </a:rPr>
                        <a:t>Telerobotica</a:t>
                      </a:r>
                      <a:endParaRPr lang="it-IT" sz="1200">
                        <a:latin typeface="Calibri"/>
                        <a:ea typeface="Calibri"/>
                        <a:cs typeface="Times New Roman"/>
                      </a:endParaRPr>
                    </a:p>
                  </a:txBody>
                  <a:tcPr marL="68580" marR="68580" marT="0" marB="0" anchor="ctr"/>
                </a:tc>
                <a:tc hMerge="1">
                  <a:txBody>
                    <a:bodyPr/>
                    <a:lstStyle/>
                    <a:p>
                      <a:endParaRPr lang="it-IT"/>
                    </a:p>
                  </a:txBody>
                  <a:tcPr/>
                </a:tc>
                <a:tc gridSpan="2">
                  <a:txBody>
                    <a:bodyPr/>
                    <a:lstStyle/>
                    <a:p>
                      <a:pPr algn="ctr">
                        <a:lnSpc>
                          <a:spcPct val="115000"/>
                        </a:lnSpc>
                        <a:spcAft>
                          <a:spcPts val="0"/>
                        </a:spcAft>
                      </a:pPr>
                      <a:r>
                        <a:rPr lang="it-IT" sz="1100">
                          <a:latin typeface="Calibri"/>
                          <a:ea typeface="Calibri"/>
                          <a:cs typeface="Times New Roman"/>
                        </a:rPr>
                        <a:t>Telerobotica</a:t>
                      </a:r>
                      <a:endParaRPr lang="it-IT" sz="1200">
                        <a:latin typeface="Calibri"/>
                        <a:ea typeface="Calibri"/>
                        <a:cs typeface="Times New Roman"/>
                      </a:endParaRPr>
                    </a:p>
                  </a:txBody>
                  <a:tcPr marL="68580" marR="68580" marT="0" marB="0" anchor="ctr"/>
                </a:tc>
                <a:tc hMerge="1">
                  <a:txBody>
                    <a:bodyPr/>
                    <a:lstStyle/>
                    <a:p>
                      <a:endParaRPr lang="it-IT"/>
                    </a:p>
                  </a:txBody>
                  <a:tcPr/>
                </a:tc>
              </a:tr>
              <a:tr h="259171">
                <a:tc vMerge="1">
                  <a:txBody>
                    <a:bodyPr/>
                    <a:lstStyle/>
                    <a:p>
                      <a:endParaRPr lang="it-IT"/>
                    </a:p>
                  </a:txBody>
                  <a:tcPr/>
                </a:tc>
                <a:tc>
                  <a:txBody>
                    <a:bodyPr/>
                    <a:lstStyle/>
                    <a:p>
                      <a:pPr algn="ctr">
                        <a:lnSpc>
                          <a:spcPct val="115000"/>
                        </a:lnSpc>
                        <a:spcAft>
                          <a:spcPts val="0"/>
                        </a:spcAft>
                      </a:pPr>
                      <a:r>
                        <a:rPr lang="it-IT" sz="1100" dirty="0">
                          <a:latin typeface="Calibri"/>
                          <a:ea typeface="Calibri"/>
                          <a:cs typeface="Times New Roman"/>
                        </a:rPr>
                        <a:t>Teleoperazione</a:t>
                      </a:r>
                      <a:endParaRPr lang="it-IT" sz="12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100" dirty="0">
                          <a:latin typeface="Calibri"/>
                          <a:ea typeface="Calibri"/>
                          <a:cs typeface="Times New Roman"/>
                        </a:rPr>
                        <a:t>Telepresenza</a:t>
                      </a:r>
                      <a:endParaRPr lang="it-IT" sz="1200" dirty="0">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100">
                          <a:latin typeface="Calibri"/>
                          <a:ea typeface="Calibri"/>
                          <a:cs typeface="Times New Roman"/>
                        </a:rPr>
                        <a:t>Teleoperazione</a:t>
                      </a:r>
                      <a:endParaRPr lang="it-IT" sz="1200">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100">
                          <a:latin typeface="Calibri"/>
                          <a:ea typeface="Calibri"/>
                          <a:cs typeface="Times New Roman"/>
                        </a:rPr>
                        <a:t>Telepresenza</a:t>
                      </a:r>
                      <a:endParaRPr lang="it-IT" sz="1200">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100">
                          <a:latin typeface="Calibri"/>
                          <a:ea typeface="Calibri"/>
                          <a:cs typeface="Times New Roman"/>
                        </a:rPr>
                        <a:t>Teleoperazione</a:t>
                      </a:r>
                      <a:endParaRPr lang="it-IT" sz="1200">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100">
                          <a:latin typeface="Calibri"/>
                          <a:ea typeface="Calibri"/>
                          <a:cs typeface="Times New Roman"/>
                        </a:rPr>
                        <a:t>Telepresenza</a:t>
                      </a:r>
                      <a:endParaRPr lang="it-IT" sz="1200">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r>
              <a:tr h="827006">
                <a:tc>
                  <a:txBody>
                    <a:bodyPr/>
                    <a:lstStyle/>
                    <a:p>
                      <a:pPr algn="ctr">
                        <a:lnSpc>
                          <a:spcPct val="115000"/>
                        </a:lnSpc>
                        <a:spcAft>
                          <a:spcPts val="0"/>
                        </a:spcAft>
                      </a:pPr>
                      <a:r>
                        <a:rPr lang="it-IT" sz="1100" b="1" dirty="0">
                          <a:latin typeface="Calibri"/>
                          <a:ea typeface="Calibri"/>
                          <a:cs typeface="Times New Roman"/>
                        </a:rPr>
                        <a:t>Medico</a:t>
                      </a:r>
                      <a:endParaRPr lang="it-IT" sz="1200" dirty="0">
                        <a:latin typeface="Calibri"/>
                        <a:ea typeface="Calibri"/>
                        <a:cs typeface="Times New Roman"/>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gridSpan="2">
                  <a:txBody>
                    <a:bodyPr/>
                    <a:lstStyle/>
                    <a:p>
                      <a:pPr>
                        <a:lnSpc>
                          <a:spcPct val="115000"/>
                        </a:lnSpc>
                        <a:spcAft>
                          <a:spcPts val="0"/>
                        </a:spcAft>
                      </a:pPr>
                      <a:r>
                        <a:rPr lang="it-IT" sz="1100" dirty="0">
                          <a:latin typeface="Calibri"/>
                          <a:ea typeface="Calibri"/>
                          <a:cs typeface="Times New Roman"/>
                        </a:rPr>
                        <a:t>[P01]:</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Il sistema chirurgico da </a:t>
                      </a:r>
                      <a:r>
                        <a:rPr lang="it-IT" sz="1100" dirty="0" err="1">
                          <a:latin typeface="Calibri"/>
                          <a:ea typeface="Calibri"/>
                          <a:cs typeface="Times New Roman"/>
                        </a:rPr>
                        <a:t>Vinci</a:t>
                      </a:r>
                      <a:r>
                        <a:rPr lang="it-IT" sz="1100" dirty="0" err="1">
                          <a:latin typeface="Arial"/>
                          <a:ea typeface="Calibri"/>
                          <a:cs typeface="Times New Roman"/>
                        </a:rPr>
                        <a:t>®</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prodotto da INTUITIVE SURGICAL</a:t>
                      </a:r>
                      <a:endParaRPr lang="it-IT" sz="1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it-IT"/>
                    </a:p>
                  </a:txBody>
                  <a:tcPr/>
                </a:tc>
                <a:tc gridSpan="2">
                  <a:txBody>
                    <a:bodyPr/>
                    <a:lstStyle/>
                    <a:p>
                      <a:pPr>
                        <a:lnSpc>
                          <a:spcPct val="115000"/>
                        </a:lnSpc>
                        <a:spcAft>
                          <a:spcPts val="0"/>
                        </a:spcAft>
                      </a:pPr>
                      <a:r>
                        <a:rPr lang="it-IT" sz="1100" dirty="0">
                          <a:latin typeface="Calibri"/>
                          <a:ea typeface="Calibri"/>
                          <a:cs typeface="Times New Roman"/>
                        </a:rPr>
                        <a:t>[P16]:</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CMAS </a:t>
                      </a:r>
                      <a:r>
                        <a:rPr lang="it-IT" sz="1100" dirty="0" err="1">
                          <a:latin typeface="Calibri"/>
                          <a:ea typeface="Calibri"/>
                          <a:cs typeface="Times New Roman"/>
                        </a:rPr>
                        <a:t>telehealth</a:t>
                      </a:r>
                      <a:r>
                        <a:rPr lang="it-IT" sz="1100" dirty="0">
                          <a:latin typeface="Calibri"/>
                          <a:ea typeface="Calibri"/>
                          <a:cs typeface="Times New Roman"/>
                        </a:rPr>
                        <a:t> </a:t>
                      </a:r>
                      <a:r>
                        <a:rPr lang="it-IT" sz="1100" dirty="0" err="1">
                          <a:latin typeface="Calibri"/>
                          <a:ea typeface="Calibri"/>
                          <a:cs typeface="Times New Roman"/>
                        </a:rPr>
                        <a:t>program</a:t>
                      </a:r>
                      <a:endParaRPr lang="it-IT" sz="1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it-IT"/>
                    </a:p>
                  </a:txBody>
                  <a:tcPr/>
                </a:tc>
                <a:tc>
                  <a:txBody>
                    <a:bodyPr/>
                    <a:lstStyle/>
                    <a:p>
                      <a:pPr algn="ctr">
                        <a:lnSpc>
                          <a:spcPct val="115000"/>
                        </a:lnSpc>
                        <a:spcAft>
                          <a:spcPts val="0"/>
                        </a:spcAft>
                      </a:pPr>
                      <a:endParaRPr lang="it-IT" sz="11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nSpc>
                          <a:spcPct val="115000"/>
                        </a:lnSpc>
                        <a:spcAft>
                          <a:spcPts val="0"/>
                        </a:spcAft>
                      </a:pPr>
                      <a:r>
                        <a:rPr lang="it-IT" sz="1100">
                          <a:latin typeface="Calibri"/>
                          <a:ea typeface="Calibri"/>
                          <a:cs typeface="Times New Roman"/>
                        </a:rPr>
                        <a:t>[P02]:</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Five-Fingered Haptic Interface Robot</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(HIRO III)</a:t>
                      </a:r>
                      <a:endParaRPr lang="it-IT" sz="1200">
                        <a:latin typeface="Calibri"/>
                        <a:ea typeface="Calibri"/>
                        <a:cs typeface="Times New Roman"/>
                      </a:endParaRPr>
                    </a:p>
                  </a:txBody>
                  <a:tcPr marL="68580" marR="68580" marT="0" marB="0">
                    <a:lnT w="12700" cap="flat" cmpd="sng" algn="ctr">
                      <a:solidFill>
                        <a:schemeClr val="tx1"/>
                      </a:solidFill>
                      <a:prstDash val="solid"/>
                      <a:round/>
                      <a:headEnd type="none" w="med" len="med"/>
                      <a:tailEnd type="none" w="med" len="med"/>
                    </a:lnT>
                  </a:tcPr>
                </a:tc>
              </a:tr>
              <a:tr h="946199">
                <a:tc>
                  <a:txBody>
                    <a:bodyPr/>
                    <a:lstStyle/>
                    <a:p>
                      <a:pPr algn="ctr">
                        <a:lnSpc>
                          <a:spcPct val="115000"/>
                        </a:lnSpc>
                        <a:spcAft>
                          <a:spcPts val="0"/>
                        </a:spcAft>
                      </a:pPr>
                      <a:r>
                        <a:rPr lang="it-IT" sz="1100" b="1" dirty="0">
                          <a:latin typeface="Calibri"/>
                          <a:ea typeface="Calibri"/>
                          <a:cs typeface="Times New Roman"/>
                        </a:rPr>
                        <a:t>Industriale </a:t>
                      </a:r>
                      <a:endParaRPr lang="it-IT" sz="1100" b="1" dirty="0" smtClean="0">
                        <a:latin typeface="Calibri"/>
                        <a:ea typeface="Calibri"/>
                        <a:cs typeface="Times New Roman"/>
                      </a:endParaRPr>
                    </a:p>
                    <a:p>
                      <a:pPr algn="ctr">
                        <a:lnSpc>
                          <a:spcPct val="115000"/>
                        </a:lnSpc>
                        <a:spcAft>
                          <a:spcPts val="0"/>
                        </a:spcAft>
                      </a:pPr>
                      <a:r>
                        <a:rPr lang="it-IT" sz="1100" b="1" dirty="0" smtClean="0">
                          <a:latin typeface="Calibri"/>
                          <a:ea typeface="Calibri"/>
                          <a:cs typeface="Times New Roman"/>
                        </a:rPr>
                        <a:t>e </a:t>
                      </a:r>
                      <a:r>
                        <a:rPr lang="it-IT" sz="1100" b="1" dirty="0">
                          <a:latin typeface="Calibri"/>
                          <a:ea typeface="Calibri"/>
                          <a:cs typeface="Times New Roman"/>
                        </a:rPr>
                        <a:t>Ambientale</a:t>
                      </a:r>
                      <a:endParaRPr lang="it-IT" sz="1200" dirty="0">
                        <a:latin typeface="Calibri"/>
                        <a:ea typeface="Calibri"/>
                        <a:cs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nSpc>
                          <a:spcPct val="115000"/>
                        </a:lnSpc>
                        <a:spcAft>
                          <a:spcPts val="0"/>
                        </a:spcAft>
                      </a:pPr>
                      <a:r>
                        <a:rPr lang="it-IT" sz="1100">
                          <a:latin typeface="Calibri"/>
                          <a:ea typeface="Calibri"/>
                          <a:cs typeface="Times New Roman"/>
                        </a:rPr>
                        <a:t>[P08]:</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Assisted Mining</a:t>
                      </a:r>
                      <a:endParaRPr lang="it-IT" sz="1200">
                        <a:latin typeface="Calibri"/>
                        <a:ea typeface="Calibri"/>
                        <a:cs typeface="Times New Roman"/>
                      </a:endParaRPr>
                    </a:p>
                    <a:p>
                      <a:pPr>
                        <a:lnSpc>
                          <a:spcPct val="115000"/>
                        </a:lnSpc>
                        <a:spcAft>
                          <a:spcPts val="0"/>
                        </a:spcAft>
                      </a:pPr>
                      <a:r>
                        <a:rPr lang="it-IT" sz="1100">
                          <a:latin typeface="Calibri"/>
                          <a:ea typeface="Calibri"/>
                          <a:cs typeface="Times New Roman"/>
                        </a:rPr>
                        <a:t>[P09]:</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Caisson Construction</a:t>
                      </a:r>
                      <a:endParaRPr lang="it-IT" sz="12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it-IT" sz="1100">
                          <a:latin typeface="Calibri"/>
                          <a:ea typeface="Calibri"/>
                          <a:cs typeface="Times New Roman"/>
                        </a:rPr>
                        <a:t>[P14]:</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Pipeline Explorer</a:t>
                      </a:r>
                      <a:endParaRPr lang="it-IT" sz="1200">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gridSpan="2">
                  <a:txBody>
                    <a:bodyPr/>
                    <a:lstStyle/>
                    <a:p>
                      <a:pPr>
                        <a:lnSpc>
                          <a:spcPct val="115000"/>
                        </a:lnSpc>
                        <a:spcAft>
                          <a:spcPts val="0"/>
                        </a:spcAft>
                      </a:pPr>
                      <a:r>
                        <a:rPr lang="it-IT" sz="1100" dirty="0">
                          <a:latin typeface="Calibri"/>
                          <a:ea typeface="Calibri"/>
                          <a:cs typeface="Times New Roman"/>
                        </a:rPr>
                        <a:t>[P15]:</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PRAMB (</a:t>
                      </a:r>
                      <a:r>
                        <a:rPr lang="it-IT" sz="1100" dirty="0" err="1">
                          <a:latin typeface="Calibri"/>
                          <a:ea typeface="Calibri"/>
                          <a:cs typeface="Times New Roman"/>
                        </a:rPr>
                        <a:t>Portable</a:t>
                      </a:r>
                      <a:r>
                        <a:rPr lang="it-IT" sz="1100" dirty="0">
                          <a:latin typeface="Calibri"/>
                          <a:ea typeface="Calibri"/>
                          <a:cs typeface="Times New Roman"/>
                        </a:rPr>
                        <a:t> </a:t>
                      </a:r>
                      <a:r>
                        <a:rPr lang="it-IT" sz="1100" dirty="0" err="1">
                          <a:latin typeface="Calibri"/>
                          <a:ea typeface="Calibri"/>
                          <a:cs typeface="Times New Roman"/>
                        </a:rPr>
                        <a:t>Robotic</a:t>
                      </a:r>
                      <a:r>
                        <a:rPr lang="it-IT" sz="1100" dirty="0">
                          <a:latin typeface="Calibri"/>
                          <a:ea typeface="Calibri"/>
                          <a:cs typeface="Times New Roman"/>
                        </a:rPr>
                        <a:t> </a:t>
                      </a:r>
                      <a:r>
                        <a:rPr lang="it-IT" sz="1100" dirty="0" err="1">
                          <a:latin typeface="Calibri"/>
                          <a:ea typeface="Calibri"/>
                          <a:cs typeface="Times New Roman"/>
                        </a:rPr>
                        <a:t>Arm</a:t>
                      </a:r>
                      <a:r>
                        <a:rPr lang="it-IT" sz="1100" dirty="0">
                          <a:latin typeface="Calibri"/>
                          <a:ea typeface="Calibri"/>
                          <a:cs typeface="Times New Roman"/>
                        </a:rPr>
                        <a:t> Mobile Base)</a:t>
                      </a:r>
                      <a:endParaRPr lang="it-IT" sz="1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it-IT"/>
                    </a:p>
                  </a:txBody>
                  <a:tcPr/>
                </a:tc>
                <a:tc gridSpan="2">
                  <a:txBody>
                    <a:bodyPr/>
                    <a:lstStyle/>
                    <a:p>
                      <a:pPr>
                        <a:lnSpc>
                          <a:spcPct val="115000"/>
                        </a:lnSpc>
                        <a:spcAft>
                          <a:spcPts val="0"/>
                        </a:spcAft>
                      </a:pPr>
                      <a:r>
                        <a:rPr lang="it-IT" sz="1100">
                          <a:latin typeface="Calibri"/>
                          <a:ea typeface="Calibri"/>
                          <a:cs typeface="Times New Roman"/>
                        </a:rPr>
                        <a:t>[P03]:</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Remoted Bulldozer for Training and Human Factors Evaluation (ROBODOZER)</a:t>
                      </a:r>
                      <a:endParaRPr lang="it-IT" sz="12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hMerge="1">
                  <a:txBody>
                    <a:bodyPr/>
                    <a:lstStyle/>
                    <a:p>
                      <a:endParaRPr lang="it-IT"/>
                    </a:p>
                  </a:txBody>
                  <a:tcPr/>
                </a:tc>
              </a:tr>
              <a:tr h="1033757">
                <a:tc>
                  <a:txBody>
                    <a:bodyPr/>
                    <a:lstStyle/>
                    <a:p>
                      <a:pPr algn="ctr">
                        <a:lnSpc>
                          <a:spcPct val="115000"/>
                        </a:lnSpc>
                        <a:spcAft>
                          <a:spcPts val="0"/>
                        </a:spcAft>
                      </a:pPr>
                      <a:r>
                        <a:rPr lang="it-IT" sz="1100" b="1">
                          <a:latin typeface="Calibri"/>
                          <a:ea typeface="Calibri"/>
                          <a:cs typeface="Times New Roman"/>
                        </a:rPr>
                        <a:t>Aerospaziale</a:t>
                      </a:r>
                      <a:endParaRPr lang="it-IT" sz="1200">
                        <a:latin typeface="Calibri"/>
                        <a:ea typeface="Calibri"/>
                        <a:cs typeface="Times New Roman"/>
                      </a:endParaRPr>
                    </a:p>
                  </a:txBody>
                  <a:tcPr marL="68580" marR="68580" marT="0" marB="0" anchor="ctr">
                    <a:lnR w="12700" cap="flat" cmpd="sng" algn="ctr">
                      <a:solidFill>
                        <a:schemeClr val="tx1"/>
                      </a:solidFill>
                      <a:prstDash val="solid"/>
                      <a:round/>
                      <a:headEnd type="none" w="med" len="med"/>
                      <a:tailEnd type="none" w="med" len="med"/>
                    </a:lnR>
                  </a:tcPr>
                </a:tc>
                <a:tc gridSpan="2">
                  <a:txBody>
                    <a:bodyPr/>
                    <a:lstStyle/>
                    <a:p>
                      <a:pPr>
                        <a:lnSpc>
                          <a:spcPct val="115000"/>
                        </a:lnSpc>
                        <a:spcAft>
                          <a:spcPts val="0"/>
                        </a:spcAft>
                      </a:pPr>
                      <a:r>
                        <a:rPr lang="it-IT" sz="1100" dirty="0">
                          <a:latin typeface="Calibri"/>
                          <a:ea typeface="Calibri"/>
                          <a:cs typeface="Times New Roman"/>
                        </a:rPr>
                        <a:t>[P10]:</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Dextre (</a:t>
                      </a:r>
                      <a:r>
                        <a:rPr lang="it-IT" sz="1100" dirty="0" err="1">
                          <a:latin typeface="Calibri"/>
                          <a:ea typeface="Calibri"/>
                          <a:cs typeface="Times New Roman"/>
                        </a:rPr>
                        <a:t>Special</a:t>
                      </a:r>
                      <a:r>
                        <a:rPr lang="it-IT" sz="1100" dirty="0">
                          <a:latin typeface="Calibri"/>
                          <a:ea typeface="Calibri"/>
                          <a:cs typeface="Times New Roman"/>
                        </a:rPr>
                        <a:t> </a:t>
                      </a:r>
                      <a:r>
                        <a:rPr lang="it-IT" sz="1100" dirty="0" err="1">
                          <a:latin typeface="Calibri"/>
                          <a:ea typeface="Calibri"/>
                          <a:cs typeface="Times New Roman"/>
                        </a:rPr>
                        <a:t>Purpose</a:t>
                      </a:r>
                      <a:r>
                        <a:rPr lang="it-IT" sz="1100" dirty="0">
                          <a:latin typeface="Calibri"/>
                          <a:ea typeface="Calibri"/>
                          <a:cs typeface="Times New Roman"/>
                        </a:rPr>
                        <a:t> </a:t>
                      </a:r>
                      <a:r>
                        <a:rPr lang="it-IT" sz="1100" dirty="0" err="1">
                          <a:latin typeface="Calibri"/>
                          <a:ea typeface="Calibri"/>
                          <a:cs typeface="Times New Roman"/>
                        </a:rPr>
                        <a:t>Dexterous</a:t>
                      </a:r>
                      <a:r>
                        <a:rPr lang="it-IT" sz="1100" dirty="0">
                          <a:latin typeface="Calibri"/>
                          <a:ea typeface="Calibri"/>
                          <a:cs typeface="Times New Roman"/>
                        </a:rPr>
                        <a:t> </a:t>
                      </a:r>
                      <a:r>
                        <a:rPr lang="it-IT" sz="1100" dirty="0" err="1">
                          <a:latin typeface="Calibri"/>
                          <a:ea typeface="Calibri"/>
                          <a:cs typeface="Times New Roman"/>
                        </a:rPr>
                        <a:t>Manipulator</a:t>
                      </a:r>
                      <a:r>
                        <a:rPr lang="it-IT" sz="1100" dirty="0">
                          <a:latin typeface="Calibri"/>
                          <a:ea typeface="Calibri"/>
                          <a:cs typeface="Times New Roman"/>
                        </a:rPr>
                        <a:t> (SPDM))</a:t>
                      </a:r>
                      <a:endParaRPr lang="it-IT" sz="1200" dirty="0">
                        <a:latin typeface="Calibri"/>
                        <a:ea typeface="Calibri"/>
                        <a:cs typeface="Times New Roman"/>
                      </a:endParaRPr>
                    </a:p>
                    <a:p>
                      <a:pPr>
                        <a:lnSpc>
                          <a:spcPct val="115000"/>
                        </a:lnSpc>
                        <a:spcAft>
                          <a:spcPts val="0"/>
                        </a:spcAft>
                      </a:pPr>
                      <a:r>
                        <a:rPr lang="it-IT" sz="1100" dirty="0">
                          <a:latin typeface="Calibri"/>
                          <a:ea typeface="Calibri"/>
                          <a:cs typeface="Times New Roman"/>
                        </a:rPr>
                        <a:t>[P20]:</a:t>
                      </a:r>
                      <a:r>
                        <a:rPr lang="it-IT" sz="1000" dirty="0">
                          <a:solidFill>
                            <a:srgbClr val="000000"/>
                          </a:solidFill>
                          <a:latin typeface="Arial"/>
                          <a:ea typeface="Calibri"/>
                          <a:cs typeface="Times New Roman"/>
                        </a:rPr>
                        <a:t> </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Lunokhod 1 e 2</a:t>
                      </a:r>
                      <a:endParaRPr lang="it-IT" sz="1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it-IT"/>
                    </a:p>
                  </a:txBody>
                  <a:tcPr/>
                </a:tc>
                <a:tc gridSpan="2">
                  <a:txBody>
                    <a:bodyPr/>
                    <a:lstStyle/>
                    <a:p>
                      <a:pPr>
                        <a:lnSpc>
                          <a:spcPct val="115000"/>
                        </a:lnSpc>
                        <a:spcAft>
                          <a:spcPts val="0"/>
                        </a:spcAft>
                      </a:pPr>
                      <a:r>
                        <a:rPr lang="it-IT" sz="1100" dirty="0">
                          <a:latin typeface="Calibri"/>
                          <a:ea typeface="Calibri"/>
                          <a:cs typeface="Times New Roman"/>
                        </a:rPr>
                        <a:t>[P17]:</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Web Interface </a:t>
                      </a:r>
                      <a:r>
                        <a:rPr lang="it-IT" sz="1100" dirty="0" err="1">
                          <a:latin typeface="Calibri"/>
                          <a:ea typeface="Calibri"/>
                          <a:cs typeface="Times New Roman"/>
                        </a:rPr>
                        <a:t>for</a:t>
                      </a:r>
                      <a:r>
                        <a:rPr lang="it-IT" sz="1100" dirty="0">
                          <a:latin typeface="Calibri"/>
                          <a:ea typeface="Calibri"/>
                          <a:cs typeface="Times New Roman"/>
                        </a:rPr>
                        <a:t> </a:t>
                      </a:r>
                      <a:r>
                        <a:rPr lang="it-IT" sz="1100" dirty="0" err="1">
                          <a:latin typeface="Calibri"/>
                          <a:ea typeface="Calibri"/>
                          <a:cs typeface="Times New Roman"/>
                        </a:rPr>
                        <a:t>Telescience</a:t>
                      </a:r>
                      <a:r>
                        <a:rPr lang="it-IT" sz="1100" dirty="0">
                          <a:latin typeface="Calibri"/>
                          <a:ea typeface="Calibri"/>
                          <a:cs typeface="Times New Roman"/>
                        </a:rPr>
                        <a:t> (WITS)</a:t>
                      </a:r>
                      <a:endParaRPr lang="it-IT" sz="1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it-IT"/>
                    </a:p>
                  </a:txBody>
                  <a:tcPr/>
                </a:tc>
                <a:tc gridSpan="2">
                  <a:txBody>
                    <a:bodyPr/>
                    <a:lstStyle/>
                    <a:p>
                      <a:pPr>
                        <a:lnSpc>
                          <a:spcPct val="115000"/>
                        </a:lnSpc>
                        <a:spcAft>
                          <a:spcPts val="0"/>
                        </a:spcAft>
                      </a:pPr>
                      <a:r>
                        <a:rPr lang="it-IT" sz="1100" dirty="0">
                          <a:latin typeface="Calibri"/>
                          <a:ea typeface="Calibri"/>
                          <a:cs typeface="Times New Roman"/>
                        </a:rPr>
                        <a:t>[P18]: </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SBIR</a:t>
                      </a:r>
                      <a:endParaRPr lang="it-IT" sz="1200" dirty="0">
                        <a:latin typeface="Calibri"/>
                        <a:ea typeface="Calibri"/>
                        <a:cs typeface="Times New Roman"/>
                      </a:endParaRPr>
                    </a:p>
                    <a:p>
                      <a:pPr>
                        <a:lnSpc>
                          <a:spcPct val="115000"/>
                        </a:lnSpc>
                        <a:spcAft>
                          <a:spcPts val="0"/>
                        </a:spcAft>
                      </a:pPr>
                      <a:r>
                        <a:rPr lang="it-IT" sz="1100" dirty="0">
                          <a:latin typeface="Calibri"/>
                          <a:ea typeface="Calibri"/>
                          <a:cs typeface="Times New Roman"/>
                        </a:rPr>
                        <a:t>[</a:t>
                      </a:r>
                      <a:r>
                        <a:rPr lang="it-IT" sz="1100" dirty="0" smtClean="0">
                          <a:latin typeface="Calibri"/>
                          <a:ea typeface="Calibri"/>
                          <a:cs typeface="Times New Roman"/>
                        </a:rPr>
                        <a:t>P19]: </a:t>
                      </a:r>
                      <a:endParaRPr lang="it-IT" sz="1200" dirty="0">
                        <a:latin typeface="Calibri"/>
                        <a:ea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defRPr/>
                      </a:pPr>
                      <a:r>
                        <a:rPr lang="it-IT" sz="1100" dirty="0" smtClean="0">
                          <a:latin typeface="Calibri"/>
                          <a:ea typeface="Calibri"/>
                          <a:cs typeface="Times New Roman"/>
                        </a:rPr>
                        <a:t>(</a:t>
                      </a:r>
                      <a:r>
                        <a:rPr lang="it-IT" sz="1100" dirty="0" err="1" smtClean="0">
                          <a:latin typeface="Calibri"/>
                          <a:ea typeface="Calibri"/>
                          <a:cs typeface="Times New Roman"/>
                        </a:rPr>
                        <a:t>Field</a:t>
                      </a:r>
                      <a:r>
                        <a:rPr lang="it-IT" sz="1100" dirty="0" smtClean="0">
                          <a:latin typeface="Calibri"/>
                          <a:ea typeface="Calibri"/>
                          <a:cs typeface="Times New Roman"/>
                        </a:rPr>
                        <a:t> </a:t>
                      </a:r>
                      <a:r>
                        <a:rPr lang="it-IT" sz="1100" dirty="0" err="1" smtClean="0">
                          <a:latin typeface="Calibri"/>
                          <a:ea typeface="Calibri"/>
                          <a:cs typeface="Times New Roman"/>
                        </a:rPr>
                        <a:t>Integrated</a:t>
                      </a:r>
                      <a:r>
                        <a:rPr lang="it-IT" sz="1100" dirty="0" smtClean="0">
                          <a:latin typeface="Calibri"/>
                          <a:ea typeface="Calibri"/>
                          <a:cs typeface="Times New Roman"/>
                        </a:rPr>
                        <a:t> Design and </a:t>
                      </a:r>
                      <a:r>
                        <a:rPr lang="it-IT" sz="1100" dirty="0" err="1" smtClean="0">
                          <a:latin typeface="Calibri"/>
                          <a:ea typeface="Calibri"/>
                          <a:cs typeface="Times New Roman"/>
                        </a:rPr>
                        <a:t>Operations</a:t>
                      </a:r>
                      <a:r>
                        <a:rPr lang="it-IT" sz="1100" dirty="0" smtClean="0">
                          <a:latin typeface="Calibri"/>
                          <a:ea typeface="Calibri"/>
                          <a:cs typeface="Times New Roman"/>
                        </a:rPr>
                        <a:t>)</a:t>
                      </a:r>
                      <a:endParaRPr lang="it-IT" sz="1200" dirty="0" smtClean="0">
                        <a:latin typeface="Calibri"/>
                        <a:ea typeface="Calibri"/>
                        <a:cs typeface="Times New Roman"/>
                      </a:endParaRPr>
                    </a:p>
                    <a:p>
                      <a:pPr algn="ctr">
                        <a:lnSpc>
                          <a:spcPct val="115000"/>
                        </a:lnSpc>
                        <a:spcAft>
                          <a:spcPts val="0"/>
                        </a:spcAft>
                      </a:pPr>
                      <a:r>
                        <a:rPr lang="it-IT" sz="1100" dirty="0" smtClean="0">
                          <a:latin typeface="Calibri"/>
                          <a:ea typeface="Calibri"/>
                          <a:cs typeface="Times New Roman"/>
                        </a:rPr>
                        <a:t>FIDO </a:t>
                      </a:r>
                    </a:p>
                  </a:txBody>
                  <a:tcPr marL="68580" marR="68580" marT="0" marB="0">
                    <a:lnL w="12700" cap="flat" cmpd="sng" algn="ctr">
                      <a:solidFill>
                        <a:schemeClr val="tx1"/>
                      </a:solidFill>
                      <a:prstDash val="solid"/>
                      <a:round/>
                      <a:headEnd type="none" w="med" len="med"/>
                      <a:tailEnd type="none" w="med" len="med"/>
                    </a:lnL>
                  </a:tcPr>
                </a:tc>
                <a:tc hMerge="1">
                  <a:txBody>
                    <a:bodyPr/>
                    <a:lstStyle/>
                    <a:p>
                      <a:endParaRPr lang="it-IT"/>
                    </a:p>
                  </a:txBody>
                  <a:tcPr/>
                </a:tc>
              </a:tr>
              <a:tr h="1240508">
                <a:tc>
                  <a:txBody>
                    <a:bodyPr/>
                    <a:lstStyle/>
                    <a:p>
                      <a:pPr algn="ctr">
                        <a:lnSpc>
                          <a:spcPct val="115000"/>
                        </a:lnSpc>
                        <a:spcAft>
                          <a:spcPts val="0"/>
                        </a:spcAft>
                      </a:pPr>
                      <a:r>
                        <a:rPr lang="it-IT" sz="1100" b="1">
                          <a:latin typeface="Calibri"/>
                          <a:ea typeface="Calibri"/>
                          <a:cs typeface="Times New Roman"/>
                        </a:rPr>
                        <a:t>Altro, Militare, Ludico</a:t>
                      </a:r>
                      <a:endParaRPr lang="it-IT" sz="1200">
                        <a:latin typeface="Calibri"/>
                        <a:ea typeface="Calibri"/>
                        <a:cs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nSpc>
                          <a:spcPct val="115000"/>
                        </a:lnSpc>
                        <a:spcAft>
                          <a:spcPts val="0"/>
                        </a:spcAft>
                      </a:pPr>
                      <a:r>
                        <a:rPr lang="it-IT" sz="1100">
                          <a:latin typeface="Calibri"/>
                          <a:ea typeface="Calibri"/>
                          <a:cs typeface="Times New Roman"/>
                        </a:rPr>
                        <a:t>[P06]:</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Enhanced Teleoperation for EOD Robots</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(Mini SACR)</a:t>
                      </a:r>
                      <a:endParaRPr lang="it-IT" sz="12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it-IT" sz="1100">
                          <a:latin typeface="Calibri"/>
                          <a:ea typeface="Calibri"/>
                          <a:cs typeface="Times New Roman"/>
                        </a:rPr>
                        <a:t>[P13]:</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Dragon Runner</a:t>
                      </a:r>
                      <a:endParaRPr lang="it-IT" sz="1200">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tcPr>
                </a:tc>
                <a:tc gridSpan="2">
                  <a:txBody>
                    <a:bodyPr/>
                    <a:lstStyle/>
                    <a:p>
                      <a:pPr>
                        <a:lnSpc>
                          <a:spcPct val="115000"/>
                        </a:lnSpc>
                        <a:spcAft>
                          <a:spcPts val="0"/>
                        </a:spcAft>
                      </a:pPr>
                      <a:r>
                        <a:rPr lang="it-IT" sz="1100">
                          <a:latin typeface="Calibri"/>
                          <a:ea typeface="Calibri"/>
                          <a:cs typeface="Times New Roman"/>
                        </a:rPr>
                        <a:t>[P04]:</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Teleoperation Booth System</a:t>
                      </a:r>
                      <a:endParaRPr lang="it-IT" sz="1200">
                        <a:latin typeface="Calibri"/>
                        <a:ea typeface="Calibri"/>
                        <a:cs typeface="Times New Roman"/>
                      </a:endParaRPr>
                    </a:p>
                    <a:p>
                      <a:pPr>
                        <a:lnSpc>
                          <a:spcPct val="115000"/>
                        </a:lnSpc>
                        <a:spcAft>
                          <a:spcPts val="0"/>
                        </a:spcAft>
                      </a:pPr>
                      <a:r>
                        <a:rPr lang="it-IT" sz="1100">
                          <a:latin typeface="Calibri"/>
                          <a:ea typeface="Calibri"/>
                          <a:cs typeface="Times New Roman"/>
                        </a:rPr>
                        <a:t>[P05]:</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Enhanced Teleoperation (SACR)</a:t>
                      </a:r>
                      <a:endParaRPr lang="it-IT" sz="1200">
                        <a:latin typeface="Calibri"/>
                        <a:ea typeface="Calibri"/>
                        <a:cs typeface="Times New Roman"/>
                      </a:endParaRPr>
                    </a:p>
                    <a:p>
                      <a:pPr>
                        <a:lnSpc>
                          <a:spcPct val="115000"/>
                        </a:lnSpc>
                        <a:spcAft>
                          <a:spcPts val="0"/>
                        </a:spcAft>
                      </a:pPr>
                      <a:r>
                        <a:rPr lang="it-IT" sz="1100">
                          <a:latin typeface="Calibri"/>
                          <a:ea typeface="Calibri"/>
                          <a:cs typeface="Times New Roman"/>
                        </a:rPr>
                        <a:t>[P12]:</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Black Knight</a:t>
                      </a:r>
                      <a:endParaRPr lang="it-IT" sz="12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it-IT"/>
                    </a:p>
                  </a:txBody>
                  <a:tcPr/>
                </a:tc>
                <a:tc>
                  <a:txBody>
                    <a:bodyPr/>
                    <a:lstStyle/>
                    <a:p>
                      <a:pPr>
                        <a:lnSpc>
                          <a:spcPct val="115000"/>
                        </a:lnSpc>
                        <a:spcAft>
                          <a:spcPts val="0"/>
                        </a:spcAft>
                      </a:pPr>
                      <a:r>
                        <a:rPr lang="it-IT" sz="1100">
                          <a:latin typeface="Calibri"/>
                          <a:ea typeface="Calibri"/>
                          <a:cs typeface="Times New Roman"/>
                        </a:rPr>
                        <a:t>[P11]:</a:t>
                      </a:r>
                      <a:endParaRPr lang="it-IT" sz="1200">
                        <a:latin typeface="Calibri"/>
                        <a:ea typeface="Calibri"/>
                        <a:cs typeface="Times New Roman"/>
                      </a:endParaRPr>
                    </a:p>
                    <a:p>
                      <a:pPr algn="ctr">
                        <a:lnSpc>
                          <a:spcPct val="115000"/>
                        </a:lnSpc>
                        <a:spcAft>
                          <a:spcPts val="0"/>
                        </a:spcAft>
                      </a:pPr>
                      <a:r>
                        <a:rPr lang="it-IT" sz="1100">
                          <a:latin typeface="Calibri"/>
                          <a:ea typeface="Calibri"/>
                          <a:cs typeface="Times New Roman"/>
                        </a:rPr>
                        <a:t>Teleoperation Mediated Through Magnetic Levitation</a:t>
                      </a:r>
                      <a:endParaRPr lang="it-IT" sz="120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a:lnSpc>
                          <a:spcPct val="115000"/>
                        </a:lnSpc>
                        <a:spcAft>
                          <a:spcPts val="0"/>
                        </a:spcAft>
                      </a:pPr>
                      <a:r>
                        <a:rPr lang="it-IT" sz="1100" dirty="0">
                          <a:latin typeface="Calibri"/>
                          <a:ea typeface="Calibri"/>
                          <a:cs typeface="Times New Roman"/>
                        </a:rPr>
                        <a:t>[P07]:</a:t>
                      </a:r>
                      <a:endParaRPr lang="it-IT" sz="1200" dirty="0">
                        <a:latin typeface="Calibri"/>
                        <a:ea typeface="Calibri"/>
                        <a:cs typeface="Times New Roman"/>
                      </a:endParaRPr>
                    </a:p>
                    <a:p>
                      <a:pPr algn="ctr">
                        <a:lnSpc>
                          <a:spcPct val="115000"/>
                        </a:lnSpc>
                        <a:spcAft>
                          <a:spcPts val="0"/>
                        </a:spcAft>
                      </a:pPr>
                      <a:r>
                        <a:rPr lang="it-IT" sz="1100" dirty="0" err="1">
                          <a:latin typeface="Calibri"/>
                          <a:ea typeface="Calibri"/>
                          <a:cs typeface="Times New Roman"/>
                        </a:rPr>
                        <a:t>Telepresence</a:t>
                      </a:r>
                      <a:r>
                        <a:rPr lang="it-IT" sz="1100" dirty="0">
                          <a:latin typeface="Calibri"/>
                          <a:ea typeface="Calibri"/>
                          <a:cs typeface="Times New Roman"/>
                        </a:rPr>
                        <a:t> Robot Kit (</a:t>
                      </a:r>
                      <a:r>
                        <a:rPr lang="it-IT" sz="1100" dirty="0" err="1">
                          <a:latin typeface="Calibri"/>
                          <a:ea typeface="Calibri"/>
                          <a:cs typeface="Times New Roman"/>
                        </a:rPr>
                        <a:t>TeRK</a:t>
                      </a:r>
                      <a:r>
                        <a:rPr lang="it-IT" sz="1100" dirty="0">
                          <a:latin typeface="Calibri"/>
                          <a:ea typeface="Calibri"/>
                          <a:cs typeface="Times New Roman"/>
                        </a:rPr>
                        <a:t>)</a:t>
                      </a:r>
                      <a:endParaRPr lang="it-IT" sz="1200" dirty="0">
                        <a:latin typeface="Calibri"/>
                        <a:ea typeface="Calibri"/>
                        <a:cs typeface="Times New Roman"/>
                      </a:endParaRPr>
                    </a:p>
                    <a:p>
                      <a:pPr algn="ctr">
                        <a:lnSpc>
                          <a:spcPct val="115000"/>
                        </a:lnSpc>
                        <a:spcAft>
                          <a:spcPts val="0"/>
                        </a:spcAft>
                      </a:pPr>
                      <a:r>
                        <a:rPr lang="it-IT" sz="1100" dirty="0">
                          <a:latin typeface="Calibri"/>
                          <a:ea typeface="Calibri"/>
                          <a:cs typeface="Times New Roman"/>
                        </a:rPr>
                        <a:t>Per studenti e appassionati</a:t>
                      </a:r>
                      <a:endParaRPr lang="it-IT" sz="1200" dirty="0">
                        <a:latin typeface="Calibri"/>
                        <a:ea typeface="Calibri"/>
                        <a:cs typeface="Times New Roman"/>
                      </a:endParaRPr>
                    </a:p>
                  </a:txBody>
                  <a:tcPr marL="68580" marR="68580" marT="0" marB="0"/>
                </a:tc>
              </a:tr>
            </a:tbl>
          </a:graphicData>
        </a:graphic>
      </p:graphicFrame>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Tabella</a:t>
            </a:r>
            <a:endParaRPr lang="it-IT" sz="2400" dirty="0">
              <a:solidFill>
                <a:schemeClr val="bg1"/>
              </a:solidFill>
            </a:endParaRP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 action="ppaction://hlinkshowjump?jump=firstslide"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4"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7</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284514" y="776259"/>
            <a:ext cx="8574972" cy="620721"/>
          </a:xfrm>
        </p:spPr>
        <p:txBody>
          <a:bodyPr>
            <a:normAutofit fontScale="90000"/>
          </a:bodyPr>
          <a:lstStyle/>
          <a:p>
            <a:r>
              <a:rPr lang="it-IT" sz="2400" dirty="0" smtClean="0"/>
              <a:t>Commentiamo la distribuzione dei progetti all’interno della struttura:</a:t>
            </a:r>
            <a:endParaRPr lang="it-IT" sz="2400" dirty="0"/>
          </a:p>
        </p:txBody>
      </p:sp>
      <p:sp>
        <p:nvSpPr>
          <p:cNvPr id="3" name="Segnaposto contenuto 2"/>
          <p:cNvSpPr>
            <a:spLocks noGrp="1"/>
          </p:cNvSpPr>
          <p:nvPr>
            <p:ph idx="1"/>
          </p:nvPr>
        </p:nvSpPr>
        <p:spPr>
          <a:xfrm>
            <a:off x="226953" y="1396980"/>
            <a:ext cx="8690094" cy="4027227"/>
          </a:xfrm>
        </p:spPr>
        <p:txBody>
          <a:bodyPr>
            <a:noAutofit/>
          </a:bodyPr>
          <a:lstStyle/>
          <a:p>
            <a:pPr>
              <a:spcBef>
                <a:spcPts val="600"/>
              </a:spcBef>
              <a:buClr>
                <a:schemeClr val="accent1"/>
              </a:buClr>
              <a:buNone/>
            </a:pPr>
            <a:r>
              <a:rPr lang="it-IT" sz="1600" dirty="0" smtClean="0"/>
              <a:t>La tabella riassume tutti i progetti in forma sintetica. Analizzare come si sono distribuiti i vari progetti permette di capire dove la telerobotica è più diffusa, e dove ancora può crescere. Permettendo cosi di fare delle valutazioni e sottolineare le criticità.</a:t>
            </a:r>
          </a:p>
          <a:p>
            <a:pPr>
              <a:spcBef>
                <a:spcPts val="600"/>
              </a:spcBef>
              <a:buClr>
                <a:schemeClr val="accent1"/>
              </a:buClr>
            </a:pPr>
            <a:r>
              <a:rPr lang="it-IT" sz="1600" b="1" dirty="0" smtClean="0"/>
              <a:t>Commenti sulle colonne</a:t>
            </a:r>
          </a:p>
          <a:p>
            <a:pPr>
              <a:spcBef>
                <a:spcPts val="600"/>
              </a:spcBef>
              <a:buClr>
                <a:schemeClr val="accent1"/>
              </a:buClr>
              <a:buNone/>
            </a:pPr>
            <a:r>
              <a:rPr lang="it-IT" sz="1400" dirty="0" smtClean="0"/>
              <a:t>	Nella </a:t>
            </a:r>
            <a:r>
              <a:rPr lang="it-IT" sz="1400" u="sng" dirty="0" smtClean="0"/>
              <a:t>prima colonna </a:t>
            </a:r>
            <a:r>
              <a:rPr lang="it-IT" sz="1400" dirty="0" smtClean="0"/>
              <a:t>si nota una concentrazione di progetti più evoluti, robusti, complessi, efficienti e di grande utilità. </a:t>
            </a:r>
            <a:br>
              <a:rPr lang="it-IT" sz="1400" dirty="0" smtClean="0"/>
            </a:br>
            <a:r>
              <a:rPr lang="it-IT" sz="1400" dirty="0" smtClean="0"/>
              <a:t>Nella </a:t>
            </a:r>
            <a:r>
              <a:rPr lang="it-IT" sz="1400" u="sng" dirty="0" smtClean="0"/>
              <a:t>colona di centro </a:t>
            </a:r>
            <a:r>
              <a:rPr lang="it-IT" sz="1400" dirty="0" smtClean="0"/>
              <a:t>si sono aggregati quei progetti che possono essere usati con il duplice scopo, quello di addestrare l’operatore a fare bene un lavoro e quello di farlo davvero. </a:t>
            </a:r>
            <a:br>
              <a:rPr lang="it-IT" sz="1400" dirty="0" smtClean="0"/>
            </a:br>
            <a:r>
              <a:rPr lang="it-IT" sz="1400" dirty="0" smtClean="0"/>
              <a:t>Nella colonna dei </a:t>
            </a:r>
            <a:r>
              <a:rPr lang="it-IT" sz="1400" u="sng" dirty="0" smtClean="0"/>
              <a:t>progetti d’addestramento </a:t>
            </a:r>
            <a:r>
              <a:rPr lang="it-IT" sz="1400" dirty="0" smtClean="0"/>
              <a:t>ci sono progetti nati per sviluppare sistemi telerobotici per l’addestramento di personale, o per la preparazione e formazione degli studenti. C’è anche qualche progetto che studia le risposte psicofisiche di operatori in vari ambienti. </a:t>
            </a:r>
          </a:p>
          <a:p>
            <a:pPr>
              <a:spcBef>
                <a:spcPts val="600"/>
              </a:spcBef>
              <a:buClr>
                <a:schemeClr val="accent1"/>
              </a:buClr>
            </a:pPr>
            <a:r>
              <a:rPr lang="it-IT" sz="1600" b="1" dirty="0" smtClean="0"/>
              <a:t>Commenti sulle singole celle</a:t>
            </a:r>
          </a:p>
          <a:p>
            <a:pPr>
              <a:spcBef>
                <a:spcPts val="600"/>
              </a:spcBef>
              <a:buClr>
                <a:schemeClr val="accent1"/>
              </a:buClr>
              <a:buNone/>
            </a:pPr>
            <a:r>
              <a:rPr lang="it-IT" sz="1400" dirty="0" smtClean="0"/>
              <a:t>	Sulle singole celle sono stati fatti commenti sul motivo per cui alcuni progetti sono in certe posizioni.</a:t>
            </a:r>
            <a:br>
              <a:rPr lang="it-IT" sz="1400" dirty="0" smtClean="0"/>
            </a:br>
            <a:r>
              <a:rPr lang="it-IT" sz="1400" dirty="0" smtClean="0"/>
              <a:t>Perché ci sono delle celle meno dense di progetti, mentre altre affollate.</a:t>
            </a:r>
          </a:p>
          <a:p>
            <a:pPr>
              <a:spcBef>
                <a:spcPts val="600"/>
              </a:spcBef>
              <a:buClr>
                <a:schemeClr val="accent1"/>
              </a:buClr>
            </a:pPr>
            <a:endParaRPr lang="it-IT" sz="1600" b="1" dirty="0" smtClean="0"/>
          </a:p>
          <a:p>
            <a:pPr>
              <a:spcBef>
                <a:spcPts val="600"/>
              </a:spcBef>
              <a:buClr>
                <a:schemeClr val="accent1"/>
              </a:buClr>
            </a:pPr>
            <a:endParaRPr lang="it-IT" sz="1600" b="1" dirty="0" smtClean="0"/>
          </a:p>
          <a:p>
            <a:pPr>
              <a:spcBef>
                <a:spcPts val="600"/>
              </a:spcBef>
              <a:buClr>
                <a:schemeClr val="accent1"/>
              </a:buClr>
            </a:pPr>
            <a:endParaRPr lang="it-IT" sz="16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Analisi della tabella</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4"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5"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8</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r>
              <a:rPr lang="it-IT" sz="2400" dirty="0" smtClean="0"/>
              <a:t>Quali progetti vedremo?</a:t>
            </a:r>
            <a:endParaRPr lang="it-IT" sz="2400" dirty="0"/>
          </a:p>
        </p:txBody>
      </p:sp>
      <p:sp>
        <p:nvSpPr>
          <p:cNvPr id="3" name="Segnaposto contenuto 2"/>
          <p:cNvSpPr>
            <a:spLocks noGrp="1"/>
          </p:cNvSpPr>
          <p:nvPr>
            <p:ph idx="1"/>
          </p:nvPr>
        </p:nvSpPr>
        <p:spPr>
          <a:xfrm>
            <a:off x="226953" y="1396980"/>
            <a:ext cx="8690094" cy="4027227"/>
          </a:xfrm>
        </p:spPr>
        <p:txBody>
          <a:bodyPr>
            <a:normAutofit fontScale="70000" lnSpcReduction="20000"/>
          </a:bodyPr>
          <a:lstStyle/>
          <a:p>
            <a:pPr>
              <a:lnSpc>
                <a:spcPct val="120000"/>
              </a:lnSpc>
              <a:spcBef>
                <a:spcPts val="1200"/>
              </a:spcBef>
              <a:buClr>
                <a:schemeClr val="accent1"/>
              </a:buClr>
              <a:buNone/>
            </a:pPr>
            <a:r>
              <a:rPr lang="it-IT" sz="2800" dirty="0" smtClean="0"/>
              <a:t>La descrizione di tutti i venti progetti prenderebbe troppo tempo, perciò a titolo di esempio ne vedremo alcuni:</a:t>
            </a:r>
          </a:p>
          <a:p>
            <a:pPr>
              <a:lnSpc>
                <a:spcPct val="120000"/>
              </a:lnSpc>
              <a:spcBef>
                <a:spcPts val="1200"/>
              </a:spcBef>
              <a:buClr>
                <a:schemeClr val="accent1"/>
              </a:buClr>
              <a:buNone/>
            </a:pPr>
            <a:r>
              <a:rPr lang="it-IT" sz="2800" dirty="0" smtClean="0"/>
              <a:t>Per i progetti operativi:</a:t>
            </a:r>
          </a:p>
          <a:p>
            <a:pPr>
              <a:lnSpc>
                <a:spcPct val="120000"/>
              </a:lnSpc>
              <a:spcBef>
                <a:spcPts val="1200"/>
              </a:spcBef>
              <a:buClr>
                <a:schemeClr val="accent1"/>
              </a:buClr>
            </a:pPr>
            <a:r>
              <a:rPr lang="it-IT" sz="2800" dirty="0" smtClean="0"/>
              <a:t>[P01] Il sistema chirurgico </a:t>
            </a:r>
            <a:r>
              <a:rPr lang="it-IT" sz="2800" b="1" dirty="0" smtClean="0"/>
              <a:t>da </a:t>
            </a:r>
            <a:r>
              <a:rPr lang="it-IT" sz="2800" b="1" dirty="0" err="1" smtClean="0"/>
              <a:t>Vinci®</a:t>
            </a:r>
            <a:endParaRPr lang="it-IT" sz="2800" b="1" dirty="0" smtClean="0"/>
          </a:p>
          <a:p>
            <a:pPr>
              <a:lnSpc>
                <a:spcPct val="120000"/>
              </a:lnSpc>
              <a:spcBef>
                <a:spcPts val="1200"/>
              </a:spcBef>
              <a:buClr>
                <a:schemeClr val="accent1"/>
              </a:buClr>
            </a:pPr>
            <a:r>
              <a:rPr lang="it-IT" sz="2800" dirty="0" smtClean="0"/>
              <a:t>[P10]</a:t>
            </a:r>
            <a:r>
              <a:rPr lang="it-IT" sz="2800" dirty="0" smtClean="0">
                <a:latin typeface="Calibri"/>
                <a:ea typeface="Calibri"/>
                <a:cs typeface="Times New Roman"/>
              </a:rPr>
              <a:t> </a:t>
            </a:r>
            <a:r>
              <a:rPr lang="it-IT" sz="2800" b="1" dirty="0" smtClean="0">
                <a:latin typeface="Calibri"/>
                <a:ea typeface="Calibri"/>
                <a:cs typeface="Times New Roman"/>
              </a:rPr>
              <a:t>Dextre</a:t>
            </a:r>
            <a:r>
              <a:rPr lang="it-IT" sz="2800" dirty="0" smtClean="0">
                <a:latin typeface="Calibri"/>
                <a:ea typeface="Calibri"/>
                <a:cs typeface="Times New Roman"/>
              </a:rPr>
              <a:t> o </a:t>
            </a:r>
            <a:r>
              <a:rPr lang="it-IT" sz="2800" dirty="0" err="1" smtClean="0">
                <a:latin typeface="Calibri"/>
                <a:ea typeface="Calibri"/>
                <a:cs typeface="Times New Roman"/>
              </a:rPr>
              <a:t>Special</a:t>
            </a:r>
            <a:r>
              <a:rPr lang="it-IT" sz="2800" dirty="0" smtClean="0">
                <a:latin typeface="Calibri"/>
                <a:ea typeface="Calibri"/>
                <a:cs typeface="Times New Roman"/>
              </a:rPr>
              <a:t> </a:t>
            </a:r>
            <a:r>
              <a:rPr lang="it-IT" sz="2800" dirty="0" err="1" smtClean="0">
                <a:latin typeface="Calibri"/>
                <a:ea typeface="Calibri"/>
                <a:cs typeface="Times New Roman"/>
              </a:rPr>
              <a:t>Purpose</a:t>
            </a:r>
            <a:r>
              <a:rPr lang="it-IT" sz="2800" dirty="0" smtClean="0">
                <a:latin typeface="Calibri"/>
                <a:ea typeface="Calibri"/>
                <a:cs typeface="Times New Roman"/>
              </a:rPr>
              <a:t> </a:t>
            </a:r>
            <a:r>
              <a:rPr lang="it-IT" sz="2800" dirty="0" err="1" smtClean="0">
                <a:latin typeface="Calibri"/>
                <a:ea typeface="Calibri"/>
                <a:cs typeface="Times New Roman"/>
              </a:rPr>
              <a:t>Dexterous</a:t>
            </a:r>
            <a:r>
              <a:rPr lang="it-IT" sz="2800" dirty="0" smtClean="0">
                <a:latin typeface="Calibri"/>
                <a:ea typeface="Calibri"/>
                <a:cs typeface="Times New Roman"/>
              </a:rPr>
              <a:t> </a:t>
            </a:r>
            <a:r>
              <a:rPr lang="it-IT" sz="2800" dirty="0" err="1" smtClean="0">
                <a:latin typeface="Calibri"/>
                <a:ea typeface="Calibri"/>
                <a:cs typeface="Times New Roman"/>
              </a:rPr>
              <a:t>Manipulator</a:t>
            </a:r>
            <a:r>
              <a:rPr lang="it-IT" sz="2800" dirty="0" smtClean="0">
                <a:latin typeface="Calibri"/>
                <a:ea typeface="Calibri"/>
                <a:cs typeface="Times New Roman"/>
              </a:rPr>
              <a:t> (</a:t>
            </a:r>
            <a:r>
              <a:rPr lang="it-IT" sz="2800" b="1" dirty="0" smtClean="0">
                <a:latin typeface="Calibri"/>
                <a:ea typeface="Calibri"/>
                <a:cs typeface="Times New Roman"/>
              </a:rPr>
              <a:t>SPDM</a:t>
            </a:r>
            <a:r>
              <a:rPr lang="it-IT" sz="2800" dirty="0" smtClean="0">
                <a:latin typeface="Calibri"/>
                <a:ea typeface="Calibri"/>
                <a:cs typeface="Times New Roman"/>
              </a:rPr>
              <a:t>)</a:t>
            </a:r>
            <a:endParaRPr lang="it-IT" sz="2400" dirty="0" smtClean="0">
              <a:latin typeface="Calibri"/>
              <a:ea typeface="Calibri"/>
              <a:cs typeface="Times New Roman"/>
            </a:endParaRPr>
          </a:p>
          <a:p>
            <a:pPr>
              <a:lnSpc>
                <a:spcPct val="120000"/>
              </a:lnSpc>
              <a:spcBef>
                <a:spcPts val="1200"/>
              </a:spcBef>
              <a:buClr>
                <a:schemeClr val="accent1"/>
              </a:buClr>
            </a:pPr>
            <a:r>
              <a:rPr lang="it-IT" sz="2800" dirty="0" smtClean="0"/>
              <a:t>Piccolo accenno sui </a:t>
            </a:r>
            <a:r>
              <a:rPr lang="it-IT" sz="2800" b="1" dirty="0" smtClean="0">
                <a:latin typeface="Calibri"/>
                <a:ea typeface="Calibri"/>
                <a:cs typeface="Times New Roman"/>
              </a:rPr>
              <a:t>Lunokhod </a:t>
            </a:r>
            <a:endParaRPr lang="it-IT" sz="2800" b="1" dirty="0" smtClean="0"/>
          </a:p>
          <a:p>
            <a:pPr>
              <a:lnSpc>
                <a:spcPct val="120000"/>
              </a:lnSpc>
              <a:spcBef>
                <a:spcPts val="1200"/>
              </a:spcBef>
              <a:buClr>
                <a:schemeClr val="accent1"/>
              </a:buClr>
              <a:buNone/>
            </a:pPr>
            <a:r>
              <a:rPr lang="it-IT" sz="2800" dirty="0" smtClean="0"/>
              <a:t>Per i progetti anche d’addestramento:</a:t>
            </a:r>
          </a:p>
          <a:p>
            <a:pPr>
              <a:lnSpc>
                <a:spcPct val="120000"/>
              </a:lnSpc>
              <a:spcBef>
                <a:spcPts val="1200"/>
              </a:spcBef>
              <a:buClr>
                <a:schemeClr val="accent1"/>
              </a:buClr>
            </a:pPr>
            <a:r>
              <a:rPr lang="it-IT" sz="2800" dirty="0" smtClean="0"/>
              <a:t>[P17]</a:t>
            </a:r>
            <a:r>
              <a:rPr lang="it-IT" sz="2800" dirty="0" smtClean="0">
                <a:latin typeface="Calibri"/>
                <a:ea typeface="Calibri"/>
                <a:cs typeface="Times New Roman"/>
              </a:rPr>
              <a:t> Web Interface </a:t>
            </a:r>
            <a:r>
              <a:rPr lang="it-IT" sz="2800" dirty="0" err="1" smtClean="0">
                <a:latin typeface="Calibri"/>
                <a:ea typeface="Calibri"/>
                <a:cs typeface="Times New Roman"/>
              </a:rPr>
              <a:t>for</a:t>
            </a:r>
            <a:r>
              <a:rPr lang="it-IT" sz="2800" dirty="0" smtClean="0">
                <a:latin typeface="Calibri"/>
                <a:ea typeface="Calibri"/>
                <a:cs typeface="Times New Roman"/>
              </a:rPr>
              <a:t> </a:t>
            </a:r>
            <a:r>
              <a:rPr lang="it-IT" sz="2800" dirty="0" err="1" smtClean="0">
                <a:latin typeface="Calibri"/>
                <a:ea typeface="Calibri"/>
                <a:cs typeface="Times New Roman"/>
              </a:rPr>
              <a:t>Telescience</a:t>
            </a:r>
            <a:r>
              <a:rPr lang="it-IT" sz="2800" dirty="0" smtClean="0">
                <a:latin typeface="Calibri"/>
                <a:ea typeface="Calibri"/>
                <a:cs typeface="Times New Roman"/>
              </a:rPr>
              <a:t> (</a:t>
            </a:r>
            <a:r>
              <a:rPr lang="it-IT" sz="2800" b="1" dirty="0" smtClean="0">
                <a:latin typeface="Calibri"/>
                <a:ea typeface="Calibri"/>
                <a:cs typeface="Times New Roman"/>
              </a:rPr>
              <a:t>WITS</a:t>
            </a:r>
            <a:r>
              <a:rPr lang="it-IT" sz="2800" dirty="0" smtClean="0">
                <a:latin typeface="Calibri"/>
                <a:ea typeface="Calibri"/>
                <a:cs typeface="Times New Roman"/>
              </a:rPr>
              <a:t>)</a:t>
            </a:r>
            <a:endParaRPr lang="it-IT" sz="2800" dirty="0" smtClean="0"/>
          </a:p>
          <a:p>
            <a:pPr>
              <a:lnSpc>
                <a:spcPct val="120000"/>
              </a:lnSpc>
              <a:spcBef>
                <a:spcPts val="1200"/>
              </a:spcBef>
              <a:buClr>
                <a:schemeClr val="accent1"/>
              </a:buClr>
            </a:pPr>
            <a:r>
              <a:rPr lang="it-IT" sz="2800" dirty="0" smtClean="0"/>
              <a:t>[P19]</a:t>
            </a:r>
            <a:r>
              <a:rPr lang="en-US" sz="2800" dirty="0" smtClean="0"/>
              <a:t> Field Integrated Design and Operations (</a:t>
            </a:r>
            <a:r>
              <a:rPr lang="en-US" sz="2800" b="1" dirty="0" smtClean="0"/>
              <a:t>FIDO</a:t>
            </a:r>
            <a:r>
              <a:rPr lang="en-US" sz="2800" dirty="0" smtClean="0"/>
              <a:t>) </a:t>
            </a:r>
          </a:p>
          <a:p>
            <a:pPr>
              <a:lnSpc>
                <a:spcPct val="120000"/>
              </a:lnSpc>
              <a:spcBef>
                <a:spcPts val="1200"/>
              </a:spcBef>
              <a:buClr>
                <a:schemeClr val="accent1"/>
              </a:buClr>
            </a:pPr>
            <a:endParaRPr lang="en-US" sz="2800" b="1" dirty="0" smtClean="0"/>
          </a:p>
          <a:p>
            <a:pPr>
              <a:lnSpc>
                <a:spcPct val="120000"/>
              </a:lnSpc>
              <a:spcBef>
                <a:spcPts val="1200"/>
              </a:spcBef>
              <a:buClr>
                <a:schemeClr val="accent1"/>
              </a:buClr>
            </a:pPr>
            <a:endParaRPr lang="en-US" sz="2800" b="1" dirty="0" smtClean="0"/>
          </a:p>
          <a:p>
            <a:pPr>
              <a:lnSpc>
                <a:spcPct val="120000"/>
              </a:lnSpc>
              <a:spcBef>
                <a:spcPts val="1200"/>
              </a:spcBef>
              <a:buClr>
                <a:schemeClr val="accent1"/>
              </a:buClr>
            </a:pPr>
            <a:endParaRPr lang="en-US" sz="2800" b="1" dirty="0" smtClean="0"/>
          </a:p>
          <a:p>
            <a:pPr>
              <a:lnSpc>
                <a:spcPct val="120000"/>
              </a:lnSpc>
              <a:spcBef>
                <a:spcPts val="1200"/>
              </a:spcBef>
              <a:buClr>
                <a:schemeClr val="accent1"/>
              </a:buClr>
            </a:pPr>
            <a:endParaRPr lang="en-US" sz="2800" b="1" dirty="0" smtClean="0"/>
          </a:p>
          <a:p>
            <a:pPr>
              <a:lnSpc>
                <a:spcPct val="120000"/>
              </a:lnSpc>
              <a:spcBef>
                <a:spcPts val="1200"/>
              </a:spcBef>
              <a:buClr>
                <a:schemeClr val="accent1"/>
              </a:buClr>
            </a:pPr>
            <a:endParaRPr lang="it-IT" sz="2800" b="1" dirty="0" smtClean="0"/>
          </a:p>
          <a:p>
            <a:pPr>
              <a:lnSpc>
                <a:spcPct val="120000"/>
              </a:lnSpc>
              <a:spcBef>
                <a:spcPts val="1200"/>
              </a:spcBef>
              <a:buClr>
                <a:schemeClr val="accent1"/>
              </a:buClr>
            </a:pPr>
            <a:endParaRPr lang="it-IT" sz="2800" b="1" dirty="0" smtClean="0"/>
          </a:p>
          <a:p>
            <a:pPr>
              <a:lnSpc>
                <a:spcPct val="120000"/>
              </a:lnSpc>
              <a:spcBef>
                <a:spcPts val="1200"/>
              </a:spcBef>
              <a:buClr>
                <a:schemeClr val="accent1"/>
              </a:buClr>
            </a:pPr>
            <a:endParaRPr lang="it-IT" sz="28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4"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5"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9</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descr="da_Vinci_S_HD_System_300.jpg"/>
          <p:cNvPicPr>
            <a:picLocks noChangeAspect="1"/>
          </p:cNvPicPr>
          <p:nvPr/>
        </p:nvPicPr>
        <p:blipFill>
          <a:blip r:embed="rId3"/>
          <a:stretch>
            <a:fillRect/>
          </a:stretch>
        </p:blipFill>
        <p:spPr>
          <a:xfrm>
            <a:off x="-65151" y="3624273"/>
            <a:ext cx="3305214" cy="2137372"/>
          </a:xfrm>
          <a:prstGeom prst="rect">
            <a:avLst/>
          </a:prstGeom>
        </p:spPr>
      </p:pic>
      <p:sp>
        <p:nvSpPr>
          <p:cNvPr id="12" name="Titolo 11"/>
          <p:cNvSpPr>
            <a:spLocks noGrp="1"/>
          </p:cNvSpPr>
          <p:nvPr>
            <p:ph type="title"/>
          </p:nvPr>
        </p:nvSpPr>
        <p:spPr>
          <a:xfrm>
            <a:off x="457200" y="776259"/>
            <a:ext cx="8229600" cy="620721"/>
          </a:xfrm>
        </p:spPr>
        <p:txBody>
          <a:bodyPr>
            <a:normAutofit/>
          </a:bodyPr>
          <a:lstStyle/>
          <a:p>
            <a:pPr>
              <a:lnSpc>
                <a:spcPct val="120000"/>
              </a:lnSpc>
              <a:spcBef>
                <a:spcPts val="1200"/>
              </a:spcBef>
            </a:pPr>
            <a:r>
              <a:rPr lang="it-IT" sz="2400" dirty="0" smtClean="0"/>
              <a:t>[P01] Il sistema chirurgico </a:t>
            </a:r>
            <a:r>
              <a:rPr lang="it-IT" sz="2400" b="1" dirty="0" smtClean="0"/>
              <a:t>da </a:t>
            </a:r>
            <a:r>
              <a:rPr lang="it-IT" sz="2400" b="1" dirty="0" err="1" smtClean="0"/>
              <a:t>Vinci®</a:t>
            </a:r>
            <a:endParaRPr lang="it-IT" sz="2400" b="1" dirty="0" smtClean="0"/>
          </a:p>
        </p:txBody>
      </p:sp>
      <p:sp>
        <p:nvSpPr>
          <p:cNvPr id="3" name="Segnaposto contenuto 2"/>
          <p:cNvSpPr>
            <a:spLocks noGrp="1"/>
          </p:cNvSpPr>
          <p:nvPr>
            <p:ph idx="1"/>
          </p:nvPr>
        </p:nvSpPr>
        <p:spPr>
          <a:xfrm>
            <a:off x="263466" y="1396980"/>
            <a:ext cx="8690094" cy="4027227"/>
          </a:xfrm>
        </p:spPr>
        <p:txBody>
          <a:bodyPr>
            <a:noAutofit/>
          </a:bodyPr>
          <a:lstStyle/>
          <a:p>
            <a:pPr>
              <a:lnSpc>
                <a:spcPct val="120000"/>
              </a:lnSpc>
              <a:spcBef>
                <a:spcPts val="1200"/>
              </a:spcBef>
              <a:buClr>
                <a:schemeClr val="accent1"/>
              </a:buClr>
              <a:buNone/>
            </a:pPr>
            <a:r>
              <a:rPr lang="it-IT" sz="1600" dirty="0" smtClean="0"/>
              <a:t>Prodotto da INTUITIVE SURGICAL ha l’obiettivo di conservare i vantaggi, per il paziente, della chirurgia endoscopica restituendo al chirurgo l’abilità caratteristica della chirurgia “aperta”.</a:t>
            </a:r>
          </a:p>
          <a:p>
            <a:pPr>
              <a:lnSpc>
                <a:spcPct val="120000"/>
              </a:lnSpc>
              <a:spcBef>
                <a:spcPts val="1200"/>
              </a:spcBef>
              <a:buClr>
                <a:schemeClr val="accent1"/>
              </a:buClr>
              <a:buNone/>
            </a:pPr>
            <a:r>
              <a:rPr lang="it-IT" sz="1600" dirty="0" smtClean="0"/>
              <a:t>La teleoperazione così permette di eliminare il tremore dai movimenti del chirurgo (filtraggi) e di applicare un fattore di scala, garantendo una grande precisione e qualità del gesto. Le immagini della sede di intervento vengono trasmesse al chirurgo attraverso due monitor ad alta definizione che mostrano un’immagine a ciascun occhio del chirurgo (3D).</a:t>
            </a:r>
          </a:p>
          <a:p>
            <a:pPr marL="2880000" indent="-2880000">
              <a:lnSpc>
                <a:spcPct val="120000"/>
              </a:lnSpc>
              <a:spcBef>
                <a:spcPts val="1200"/>
              </a:spcBef>
              <a:buClr>
                <a:schemeClr val="accent1"/>
              </a:buClr>
              <a:buNone/>
            </a:pPr>
            <a:r>
              <a:rPr lang="it-IT" sz="1600" dirty="0" smtClean="0"/>
              <a:t>Nel 2000 il da Vinci ha avuto l’approvazione FDA (</a:t>
            </a:r>
            <a:r>
              <a:rPr lang="it-IT" sz="1600" dirty="0" err="1" smtClean="0"/>
              <a:t>Food</a:t>
            </a:r>
            <a:r>
              <a:rPr lang="it-IT" sz="1600" dirty="0" smtClean="0"/>
              <a:t> and </a:t>
            </a:r>
            <a:r>
              <a:rPr lang="it-IT" sz="1600" dirty="0" err="1" smtClean="0"/>
              <a:t>Drug</a:t>
            </a:r>
            <a:r>
              <a:rPr lang="it-IT" sz="1600" dirty="0" smtClean="0"/>
              <a:t> </a:t>
            </a:r>
            <a:r>
              <a:rPr lang="it-IT" sz="1600" dirty="0" err="1" smtClean="0"/>
              <a:t>Administration</a:t>
            </a:r>
            <a:r>
              <a:rPr lang="it-IT" sz="1600" dirty="0" smtClean="0"/>
              <a:t>) per interventi di laparoscopia generale. Da allora si è diffuso sempre più, e nel 2009 è stata realizzata una nuova versione con 3D alla risoluzione di 1080i e altre importanti innovazioni. Al 30 giugno 2010, ci sono stati 1.571 sistemi installati in tutto il mondo; di cui 1.160 negli Stati Uniti d'America, 276 in Europa e 135 nel resto del mondo</a:t>
            </a:r>
            <a:r>
              <a:rPr lang="it-IT" sz="1600" b="1" dirty="0" smtClean="0"/>
              <a:t>.</a:t>
            </a:r>
            <a:endParaRPr lang="it-IT" sz="16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5"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6"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10</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J:\TESI\Foto\148692main_mss_illu_subsys.gif"/>
          <p:cNvPicPr>
            <a:picLocks noChangeAspect="1" noChangeArrowheads="1"/>
          </p:cNvPicPr>
          <p:nvPr/>
        </p:nvPicPr>
        <p:blipFill>
          <a:blip r:embed="rId3"/>
          <a:srcRect/>
          <a:stretch>
            <a:fillRect/>
          </a:stretch>
        </p:blipFill>
        <p:spPr bwMode="auto">
          <a:xfrm>
            <a:off x="26985" y="3514734"/>
            <a:ext cx="4325937" cy="2185737"/>
          </a:xfrm>
          <a:prstGeom prst="rect">
            <a:avLst/>
          </a:prstGeom>
          <a:noFill/>
        </p:spPr>
      </p:pic>
      <p:sp>
        <p:nvSpPr>
          <p:cNvPr id="18" name="CasellaDiTesto 17"/>
          <p:cNvSpPr txBox="1"/>
          <p:nvPr/>
        </p:nvSpPr>
        <p:spPr>
          <a:xfrm>
            <a:off x="3951280" y="3278848"/>
            <a:ext cx="4965768" cy="1477328"/>
          </a:xfrm>
          <a:prstGeom prst="rect">
            <a:avLst/>
          </a:prstGeom>
          <a:noFill/>
        </p:spPr>
        <p:txBody>
          <a:bodyPr wrap="square" rtlCol="0">
            <a:spAutoFit/>
          </a:bodyPr>
          <a:lstStyle/>
          <a:p>
            <a:pPr marL="342900" indent="-342900">
              <a:spcBef>
                <a:spcPts val="1200"/>
              </a:spcBef>
              <a:buClr>
                <a:schemeClr val="accent1"/>
              </a:buClr>
            </a:pPr>
            <a:r>
              <a:rPr lang="it-IT" dirty="0" smtClean="0"/>
              <a:t>Dextre è la terza parte che ha completato il MSS (Mobile </a:t>
            </a:r>
            <a:r>
              <a:rPr lang="it-IT" dirty="0" err="1" smtClean="0"/>
              <a:t>Servicing</a:t>
            </a:r>
            <a:r>
              <a:rPr lang="it-IT" dirty="0" smtClean="0"/>
              <a:t> System). </a:t>
            </a:r>
            <a:br>
              <a:rPr lang="it-IT" dirty="0" smtClean="0"/>
            </a:br>
            <a:r>
              <a:rPr lang="it-IT" dirty="0" smtClean="0"/>
              <a:t>Composto appunto da: la base mobile, il Canadarm2 o Remote </a:t>
            </a:r>
            <a:r>
              <a:rPr lang="it-IT" dirty="0" err="1" smtClean="0"/>
              <a:t>Manipulator</a:t>
            </a:r>
            <a:r>
              <a:rPr lang="it-IT" dirty="0" smtClean="0"/>
              <a:t> System, lo SPDM soprannominato Dextre.</a:t>
            </a:r>
          </a:p>
        </p:txBody>
      </p:sp>
      <p:pic>
        <p:nvPicPr>
          <p:cNvPr id="1026" name="Picture 2" descr="J:\TESI\Foto\6a00d8341bf7f753ef00e550e537ef8833-800wi.jpg"/>
          <p:cNvPicPr>
            <a:picLocks noChangeAspect="1" noChangeArrowheads="1"/>
          </p:cNvPicPr>
          <p:nvPr/>
        </p:nvPicPr>
        <p:blipFill>
          <a:blip r:embed="rId4"/>
          <a:srcRect/>
          <a:stretch>
            <a:fillRect/>
          </a:stretch>
        </p:blipFill>
        <p:spPr bwMode="auto">
          <a:xfrm>
            <a:off x="6142060" y="1"/>
            <a:ext cx="3001940" cy="2951572"/>
          </a:xfrm>
          <a:prstGeom prst="rect">
            <a:avLst/>
          </a:prstGeom>
          <a:noFill/>
        </p:spPr>
      </p:pic>
      <p:sp>
        <p:nvSpPr>
          <p:cNvPr id="12" name="Titolo 11"/>
          <p:cNvSpPr>
            <a:spLocks noGrp="1"/>
          </p:cNvSpPr>
          <p:nvPr>
            <p:ph type="title"/>
          </p:nvPr>
        </p:nvSpPr>
        <p:spPr>
          <a:xfrm>
            <a:off x="457200" y="776259"/>
            <a:ext cx="8229600" cy="620721"/>
          </a:xfrm>
        </p:spPr>
        <p:txBody>
          <a:bodyPr>
            <a:normAutofit/>
          </a:bodyPr>
          <a:lstStyle/>
          <a:p>
            <a:pPr>
              <a:lnSpc>
                <a:spcPct val="120000"/>
              </a:lnSpc>
              <a:spcBef>
                <a:spcPts val="1200"/>
              </a:spcBef>
            </a:pPr>
            <a:r>
              <a:rPr lang="it-IT" sz="2400" dirty="0" smtClean="0"/>
              <a:t>[P10]: </a:t>
            </a:r>
            <a:r>
              <a:rPr lang="it-IT" sz="2400" b="1" dirty="0" smtClean="0"/>
              <a:t>Dextre</a:t>
            </a:r>
            <a:r>
              <a:rPr lang="it-IT" sz="2400" dirty="0" smtClean="0"/>
              <a:t> </a:t>
            </a:r>
            <a:endParaRPr lang="it-IT" sz="2400" b="1" dirty="0" smtClean="0"/>
          </a:p>
        </p:txBody>
      </p:sp>
      <p:sp>
        <p:nvSpPr>
          <p:cNvPr id="3" name="Segnaposto contenuto 2"/>
          <p:cNvSpPr>
            <a:spLocks noGrp="1"/>
          </p:cNvSpPr>
          <p:nvPr>
            <p:ph idx="1"/>
          </p:nvPr>
        </p:nvSpPr>
        <p:spPr>
          <a:xfrm>
            <a:off x="153927" y="1360468"/>
            <a:ext cx="6024645" cy="2117753"/>
          </a:xfrm>
        </p:spPr>
        <p:txBody>
          <a:bodyPr>
            <a:normAutofit fontScale="62500" lnSpcReduction="20000"/>
          </a:bodyPr>
          <a:lstStyle/>
          <a:p>
            <a:pPr>
              <a:lnSpc>
                <a:spcPct val="120000"/>
              </a:lnSpc>
              <a:spcBef>
                <a:spcPts val="1200"/>
              </a:spcBef>
              <a:buClr>
                <a:schemeClr val="accent1"/>
              </a:buClr>
              <a:buNone/>
            </a:pPr>
            <a:r>
              <a:rPr lang="it-IT" sz="2800" dirty="0" smtClean="0"/>
              <a:t>[P10]: Dextre è (secondo la Canadian </a:t>
            </a:r>
            <a:r>
              <a:rPr lang="it-IT" sz="2800" dirty="0" err="1" smtClean="0"/>
              <a:t>Space</a:t>
            </a:r>
            <a:r>
              <a:rPr lang="it-IT" sz="2800" dirty="0" smtClean="0"/>
              <a:t> </a:t>
            </a:r>
            <a:r>
              <a:rPr lang="it-IT" sz="2800" dirty="0" err="1" smtClean="0"/>
              <a:t>Agency</a:t>
            </a:r>
            <a:r>
              <a:rPr lang="it-IT" sz="2800" dirty="0" smtClean="0"/>
              <a:t>) il robot spaziale più sofisticato mai costruito, è il braccio tuttofare dello spazio. Il ruolo di Dextre è quello di eseguire lavori di manutenzione e di riparazione, come la sostituzione delle batterie e la sostituzione di telecamere all'esterno della ISS.</a:t>
            </a:r>
          </a:p>
          <a:p>
            <a:pPr>
              <a:lnSpc>
                <a:spcPct val="120000"/>
              </a:lnSpc>
              <a:spcBef>
                <a:spcPts val="1200"/>
              </a:spcBef>
              <a:buClr>
                <a:schemeClr val="accent1"/>
              </a:buClr>
              <a:buNone/>
            </a:pPr>
            <a:endParaRPr lang="it-IT" sz="2800" b="1" dirty="0" smtClean="0"/>
          </a:p>
          <a:p>
            <a:pPr>
              <a:lnSpc>
                <a:spcPct val="120000"/>
              </a:lnSpc>
              <a:spcBef>
                <a:spcPts val="1200"/>
              </a:spcBef>
              <a:buClr>
                <a:schemeClr val="accent1"/>
              </a:buClr>
              <a:buNone/>
            </a:pPr>
            <a:endParaRPr lang="it-IT" sz="2800" b="1" dirty="0" smtClean="0"/>
          </a:p>
          <a:p>
            <a:pPr>
              <a:lnSpc>
                <a:spcPct val="120000"/>
              </a:lnSpc>
              <a:spcBef>
                <a:spcPts val="1200"/>
              </a:spcBef>
              <a:buClr>
                <a:schemeClr val="accent1"/>
              </a:buClr>
              <a:buNone/>
            </a:pPr>
            <a:endParaRPr lang="it-IT" sz="2800" b="1" dirty="0" smtClean="0"/>
          </a:p>
          <a:p>
            <a:pPr>
              <a:lnSpc>
                <a:spcPct val="120000"/>
              </a:lnSpc>
              <a:spcBef>
                <a:spcPts val="1200"/>
              </a:spcBef>
              <a:buClr>
                <a:schemeClr val="accent1"/>
              </a:buClr>
              <a:buNone/>
            </a:pPr>
            <a:endParaRPr lang="it-IT" sz="2800" b="1" dirty="0" smtClean="0"/>
          </a:p>
          <a:p>
            <a:pPr>
              <a:lnSpc>
                <a:spcPct val="120000"/>
              </a:lnSpc>
              <a:spcBef>
                <a:spcPts val="1200"/>
              </a:spcBef>
              <a:buClr>
                <a:schemeClr val="accent1"/>
              </a:buClr>
              <a:buNone/>
            </a:pPr>
            <a:endParaRPr lang="it-IT" sz="2800" b="1" dirty="0" smtClean="0"/>
          </a:p>
          <a:p>
            <a:pPr>
              <a:lnSpc>
                <a:spcPct val="120000"/>
              </a:lnSpc>
              <a:spcBef>
                <a:spcPts val="1200"/>
              </a:spcBef>
              <a:buClr>
                <a:schemeClr val="accent1"/>
              </a:buClr>
            </a:pPr>
            <a:endParaRPr lang="it-IT" sz="2800" b="1" dirty="0" smtClean="0"/>
          </a:p>
          <a:p>
            <a:pPr>
              <a:lnSpc>
                <a:spcPct val="120000"/>
              </a:lnSpc>
              <a:spcBef>
                <a:spcPts val="1200"/>
              </a:spcBef>
              <a:buClr>
                <a:schemeClr val="accent1"/>
              </a:buClr>
            </a:pPr>
            <a:endParaRPr lang="it-IT" sz="28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6"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7"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11</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cxnSp>
        <p:nvCxnSpPr>
          <p:cNvPr id="20" name="Connettore 2 19"/>
          <p:cNvCxnSpPr/>
          <p:nvPr/>
        </p:nvCxnSpPr>
        <p:spPr>
          <a:xfrm rot="10800000">
            <a:off x="3622662" y="3768736"/>
            <a:ext cx="6572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a:off x="5630877" y="1104876"/>
            <a:ext cx="73026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pPr>
              <a:lnSpc>
                <a:spcPct val="120000"/>
              </a:lnSpc>
              <a:spcBef>
                <a:spcPts val="1200"/>
              </a:spcBef>
            </a:pPr>
            <a:r>
              <a:rPr lang="it-IT" sz="2400" dirty="0" smtClean="0"/>
              <a:t>[P10]: </a:t>
            </a:r>
            <a:r>
              <a:rPr lang="it-IT" sz="2400" b="1" dirty="0" smtClean="0"/>
              <a:t>Dextre</a:t>
            </a:r>
            <a:r>
              <a:rPr lang="it-IT" sz="2400" dirty="0" smtClean="0"/>
              <a:t> </a:t>
            </a:r>
            <a:endParaRPr lang="it-IT" sz="2400" b="1" dirty="0" smtClean="0"/>
          </a:p>
        </p:txBody>
      </p:sp>
      <p:sp>
        <p:nvSpPr>
          <p:cNvPr id="3" name="Segnaposto contenuto 2"/>
          <p:cNvSpPr>
            <a:spLocks noGrp="1"/>
          </p:cNvSpPr>
          <p:nvPr>
            <p:ph idx="1"/>
          </p:nvPr>
        </p:nvSpPr>
        <p:spPr>
          <a:xfrm>
            <a:off x="226953" y="1396980"/>
            <a:ext cx="8690094" cy="4027227"/>
          </a:xfrm>
        </p:spPr>
        <p:txBody>
          <a:bodyPr>
            <a:noAutofit/>
          </a:bodyPr>
          <a:lstStyle/>
          <a:p>
            <a:pPr>
              <a:spcBef>
                <a:spcPts val="1200"/>
              </a:spcBef>
              <a:buClr>
                <a:schemeClr val="accent1"/>
              </a:buClr>
              <a:buNone/>
            </a:pPr>
            <a:r>
              <a:rPr lang="it-IT" sz="1600" dirty="0" smtClean="0"/>
              <a:t>È interessante sapere (dal punto di vista della telerobotica) che Dextre è stato originariamente progettato per essere utilizzato dagli astronauti all'interno della Stazione Spaziale Internazionale.</a:t>
            </a:r>
          </a:p>
          <a:p>
            <a:pPr>
              <a:spcBef>
                <a:spcPts val="1200"/>
              </a:spcBef>
              <a:buClr>
                <a:schemeClr val="accent1"/>
              </a:buClr>
              <a:buNone/>
            </a:pPr>
            <a:r>
              <a:rPr lang="it-IT" sz="1600" dirty="0" smtClean="0"/>
              <a:t> Tuttavia, pochi mesi dopo il lancio nel 2008, la NASA ha chiesto all'agenzia spaziale canadese se poteva essere gestito dai centri di controllo missione sulla Terra per dare all'equipaggio sulla ISS più tempo per altre attività. L'Agenzia spaziale canadese a poi rivisto il software di Dextre e lavorato con la NASA per elaborare una serie di test (chiamati </a:t>
            </a:r>
            <a:r>
              <a:rPr lang="it-IT" sz="1600" dirty="0" err="1" smtClean="0"/>
              <a:t>On-Orbit</a:t>
            </a:r>
            <a:r>
              <a:rPr lang="it-IT" sz="1600" dirty="0" smtClean="0"/>
              <a:t> Checkout </a:t>
            </a:r>
            <a:r>
              <a:rPr lang="it-IT" sz="1600" dirty="0" err="1" smtClean="0"/>
              <a:t>Requirements</a:t>
            </a:r>
            <a:r>
              <a:rPr lang="it-IT" sz="1600" dirty="0" smtClean="0"/>
              <a:t>) per garantire che il Dextre può essere tranquillamente azionato da terra.</a:t>
            </a:r>
          </a:p>
          <a:p>
            <a:pPr>
              <a:spcBef>
                <a:spcPts val="1200"/>
              </a:spcBef>
              <a:buClr>
                <a:schemeClr val="accent1"/>
              </a:buClr>
              <a:buNone/>
            </a:pPr>
            <a:r>
              <a:rPr lang="it-IT" sz="1600" dirty="0" smtClean="0"/>
              <a:t>Oggi, Dextre è programmato dai progettisti di robotica canadesi presso la sede dell'Agenzia Spaziale Canadese a </a:t>
            </a:r>
            <a:r>
              <a:rPr lang="it-IT" sz="1600" dirty="0" err="1" smtClean="0"/>
              <a:t>Saint-Hubert</a:t>
            </a:r>
            <a:r>
              <a:rPr lang="it-IT" sz="1600" dirty="0" smtClean="0"/>
              <a:t>, Quebec, che preparano tutte le attività del robot tuttofare. Dextre è gestito dal controller di robotica sia al NASA </a:t>
            </a:r>
            <a:r>
              <a:rPr lang="it-IT" sz="1600" dirty="0" err="1" smtClean="0"/>
              <a:t>Johnson</a:t>
            </a:r>
            <a:r>
              <a:rPr lang="it-IT" sz="1600" dirty="0" smtClean="0"/>
              <a:t> </a:t>
            </a:r>
            <a:r>
              <a:rPr lang="it-IT" sz="1600" dirty="0" err="1" smtClean="0"/>
              <a:t>Space</a:t>
            </a:r>
            <a:r>
              <a:rPr lang="it-IT" sz="1600" dirty="0" smtClean="0"/>
              <a:t> </a:t>
            </a:r>
            <a:r>
              <a:rPr lang="it-IT" sz="1600" dirty="0" err="1" smtClean="0"/>
              <a:t>Centre</a:t>
            </a:r>
            <a:r>
              <a:rPr lang="it-IT" sz="1600" dirty="0" smtClean="0"/>
              <a:t> di Houston e dal quartier generale della Canadian </a:t>
            </a:r>
            <a:r>
              <a:rPr lang="it-IT" sz="1600" dirty="0" err="1" smtClean="0"/>
              <a:t>Space</a:t>
            </a:r>
            <a:r>
              <a:rPr lang="it-IT" sz="1600" dirty="0" smtClean="0"/>
              <a:t> </a:t>
            </a:r>
            <a:r>
              <a:rPr lang="it-IT" sz="1600" dirty="0" err="1" smtClean="0"/>
              <a:t>Agency</a:t>
            </a:r>
            <a:r>
              <a:rPr lang="it-IT" sz="1600" dirty="0" smtClean="0"/>
              <a:t>'s a </a:t>
            </a:r>
            <a:r>
              <a:rPr lang="it-IT" sz="1600" dirty="0" err="1" smtClean="0"/>
              <a:t>Saint-Hubert</a:t>
            </a:r>
            <a:r>
              <a:rPr lang="it-IT" sz="1600" dirty="0" smtClean="0"/>
              <a:t>.</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4"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5"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12</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6" name="Object 4"/>
          <p:cNvGraphicFramePr>
            <a:graphicFrameLocks noChangeAspect="1"/>
          </p:cNvGraphicFramePr>
          <p:nvPr/>
        </p:nvGraphicFramePr>
        <p:xfrm>
          <a:off x="46038" y="3441708"/>
          <a:ext cx="8202442" cy="2957553"/>
        </p:xfrm>
        <a:graphic>
          <a:graphicData uri="http://schemas.openxmlformats.org/presentationml/2006/ole">
            <p:oleObj spid="_x0000_s8196" name="Documento" r:id="rId4" imgW="5841338" imgH="2053014" progId="Word.Document.12">
              <p:embed/>
            </p:oleObj>
          </a:graphicData>
        </a:graphic>
      </p:graphicFrame>
      <p:sp>
        <p:nvSpPr>
          <p:cNvPr id="12" name="Titolo 11"/>
          <p:cNvSpPr>
            <a:spLocks noGrp="1"/>
          </p:cNvSpPr>
          <p:nvPr>
            <p:ph type="title"/>
          </p:nvPr>
        </p:nvSpPr>
        <p:spPr>
          <a:xfrm>
            <a:off x="457200" y="666720"/>
            <a:ext cx="8229600" cy="620721"/>
          </a:xfrm>
        </p:spPr>
        <p:txBody>
          <a:bodyPr>
            <a:normAutofit/>
          </a:bodyPr>
          <a:lstStyle/>
          <a:p>
            <a:pPr>
              <a:lnSpc>
                <a:spcPct val="120000"/>
              </a:lnSpc>
              <a:spcBef>
                <a:spcPts val="1200"/>
              </a:spcBef>
            </a:pPr>
            <a:r>
              <a:rPr lang="it-IT" sz="2400" dirty="0" smtClean="0"/>
              <a:t>Accenno sul [P20]: </a:t>
            </a:r>
            <a:r>
              <a:rPr lang="it-IT" sz="2400" b="1" dirty="0" smtClean="0"/>
              <a:t>Lunokhod</a:t>
            </a:r>
            <a:r>
              <a:rPr lang="it-IT" sz="2400" dirty="0" smtClean="0"/>
              <a:t> </a:t>
            </a:r>
            <a:r>
              <a:rPr lang="it-IT" sz="2400" b="1" dirty="0" smtClean="0"/>
              <a:t>1</a:t>
            </a:r>
            <a:r>
              <a:rPr lang="it-IT" sz="2400" dirty="0" smtClean="0"/>
              <a:t> e </a:t>
            </a:r>
            <a:r>
              <a:rPr lang="it-IT" sz="2400" b="1" dirty="0" smtClean="0"/>
              <a:t>2</a:t>
            </a:r>
          </a:p>
        </p:txBody>
      </p:sp>
      <p:sp>
        <p:nvSpPr>
          <p:cNvPr id="3" name="Segnaposto contenuto 2"/>
          <p:cNvSpPr>
            <a:spLocks noGrp="1"/>
          </p:cNvSpPr>
          <p:nvPr>
            <p:ph idx="1"/>
          </p:nvPr>
        </p:nvSpPr>
        <p:spPr>
          <a:xfrm>
            <a:off x="0" y="1141389"/>
            <a:ext cx="8917047" cy="2774987"/>
          </a:xfrm>
        </p:spPr>
        <p:txBody>
          <a:bodyPr>
            <a:normAutofit fontScale="62500" lnSpcReduction="20000"/>
          </a:bodyPr>
          <a:lstStyle/>
          <a:p>
            <a:pPr>
              <a:lnSpc>
                <a:spcPct val="120000"/>
              </a:lnSpc>
              <a:spcBef>
                <a:spcPts val="0"/>
              </a:spcBef>
              <a:buClr>
                <a:schemeClr val="accent1"/>
              </a:buClr>
              <a:buNone/>
            </a:pPr>
            <a:r>
              <a:rPr lang="it-IT" sz="2800" dirty="0" smtClean="0"/>
              <a:t>Sono i primi rover ad essere atterrati su un altro corpo celeste con successo. Lunokhod 1 fu portato sulla Luna dalla sonda sovietica Luna 17 (1970), aveva la curiosa forma di una vasca ricoperta da un coperchio convesso. Aveva 8 ruote indipendenti.</a:t>
            </a:r>
          </a:p>
          <a:p>
            <a:pPr>
              <a:lnSpc>
                <a:spcPct val="120000"/>
              </a:lnSpc>
              <a:spcBef>
                <a:spcPts val="0"/>
              </a:spcBef>
              <a:buClr>
                <a:schemeClr val="accent1"/>
              </a:buClr>
              <a:buNone/>
            </a:pPr>
            <a:r>
              <a:rPr lang="it-IT" sz="2800" dirty="0" smtClean="0"/>
              <a:t>Progetto pionieristico! Considerando che il tempo medio che impiega un segnale a raggiungere la Luna, circa 1,28 secondi. Infatti il Lunokhod 2 è stato dotato di tre telecamere, di cui una per la navigazione, che poteva restituire immagini ad alta risoluzione a frequenze di 3.2, 5.7, 10.9 o 21.1 secondi per fotogramma </a:t>
            </a:r>
            <a:r>
              <a:rPr lang="it-IT" sz="2800" u="sng" dirty="0" smtClean="0"/>
              <a:t>non</a:t>
            </a:r>
            <a:r>
              <a:rPr lang="it-IT" sz="2800" dirty="0" smtClean="0"/>
              <a:t> FPS.</a:t>
            </a:r>
          </a:p>
          <a:p>
            <a:pPr>
              <a:lnSpc>
                <a:spcPct val="120000"/>
              </a:lnSpc>
              <a:spcBef>
                <a:spcPts val="1200"/>
              </a:spcBef>
              <a:buClr>
                <a:schemeClr val="accent1"/>
              </a:buClr>
            </a:pPr>
            <a:endParaRPr lang="it-IT" sz="2800" b="1" dirty="0" smtClean="0"/>
          </a:p>
          <a:p>
            <a:pPr>
              <a:lnSpc>
                <a:spcPct val="120000"/>
              </a:lnSpc>
              <a:spcBef>
                <a:spcPts val="1200"/>
              </a:spcBef>
              <a:buClr>
                <a:schemeClr val="accent1"/>
              </a:buClr>
            </a:pPr>
            <a:endParaRPr lang="it-IT" sz="28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6"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7"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13</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p:cNvPicPr/>
          <p:nvPr/>
        </p:nvPicPr>
        <p:blipFill>
          <a:blip r:embed="rId3">
            <a:clrChange>
              <a:clrFrom>
                <a:srgbClr val="FFFFFF"/>
              </a:clrFrom>
              <a:clrTo>
                <a:srgbClr val="FFFFFF">
                  <a:alpha val="0"/>
                </a:srgbClr>
              </a:clrTo>
            </a:clrChange>
          </a:blip>
          <a:srcRect/>
          <a:stretch>
            <a:fillRect/>
          </a:stretch>
        </p:blipFill>
        <p:spPr bwMode="auto">
          <a:xfrm>
            <a:off x="-138177" y="1543032"/>
            <a:ext cx="3987792" cy="4125969"/>
          </a:xfrm>
          <a:prstGeom prst="rect">
            <a:avLst/>
          </a:prstGeom>
          <a:noFill/>
          <a:ln w="9525">
            <a:noFill/>
            <a:miter lim="800000"/>
            <a:headEnd/>
            <a:tailEnd/>
          </a:ln>
        </p:spPr>
      </p:pic>
      <p:sp>
        <p:nvSpPr>
          <p:cNvPr id="12" name="Titolo 11"/>
          <p:cNvSpPr>
            <a:spLocks noGrp="1"/>
          </p:cNvSpPr>
          <p:nvPr>
            <p:ph type="title"/>
          </p:nvPr>
        </p:nvSpPr>
        <p:spPr>
          <a:xfrm>
            <a:off x="457200" y="776259"/>
            <a:ext cx="8229600" cy="620721"/>
          </a:xfrm>
        </p:spPr>
        <p:txBody>
          <a:bodyPr>
            <a:normAutofit/>
          </a:bodyPr>
          <a:lstStyle/>
          <a:p>
            <a:pPr>
              <a:lnSpc>
                <a:spcPct val="120000"/>
              </a:lnSpc>
              <a:spcBef>
                <a:spcPts val="1200"/>
              </a:spcBef>
            </a:pPr>
            <a:r>
              <a:rPr lang="it-IT" sz="2400" dirty="0" smtClean="0"/>
              <a:t>[P17]</a:t>
            </a:r>
            <a:r>
              <a:rPr lang="it-IT" sz="2400" dirty="0" smtClean="0">
                <a:latin typeface="Calibri"/>
                <a:ea typeface="Calibri"/>
                <a:cs typeface="Times New Roman"/>
              </a:rPr>
              <a:t> Web Interface </a:t>
            </a:r>
            <a:r>
              <a:rPr lang="it-IT" sz="2400" dirty="0" err="1" smtClean="0">
                <a:latin typeface="Calibri"/>
                <a:ea typeface="Calibri"/>
                <a:cs typeface="Times New Roman"/>
              </a:rPr>
              <a:t>for</a:t>
            </a:r>
            <a:r>
              <a:rPr lang="it-IT" sz="2400" dirty="0" smtClean="0">
                <a:latin typeface="Calibri"/>
                <a:ea typeface="Calibri"/>
                <a:cs typeface="Times New Roman"/>
              </a:rPr>
              <a:t> </a:t>
            </a:r>
            <a:r>
              <a:rPr lang="it-IT" sz="2400" dirty="0" err="1" smtClean="0">
                <a:latin typeface="Calibri"/>
                <a:ea typeface="Calibri"/>
                <a:cs typeface="Times New Roman"/>
              </a:rPr>
              <a:t>Telescience</a:t>
            </a:r>
            <a:r>
              <a:rPr lang="it-IT" sz="2400" dirty="0" smtClean="0">
                <a:latin typeface="Calibri"/>
                <a:ea typeface="Calibri"/>
                <a:cs typeface="Times New Roman"/>
              </a:rPr>
              <a:t> (</a:t>
            </a:r>
            <a:r>
              <a:rPr lang="it-IT" sz="2400" b="1" dirty="0" smtClean="0">
                <a:latin typeface="Calibri"/>
                <a:ea typeface="Calibri"/>
                <a:cs typeface="Times New Roman"/>
              </a:rPr>
              <a:t>WITS</a:t>
            </a:r>
            <a:r>
              <a:rPr lang="it-IT" sz="2400" dirty="0" smtClean="0">
                <a:latin typeface="Calibri"/>
                <a:ea typeface="Calibri"/>
                <a:cs typeface="Times New Roman"/>
              </a:rPr>
              <a:t>)</a:t>
            </a:r>
            <a:endParaRPr lang="it-IT" sz="2400" b="1" dirty="0" smtClean="0"/>
          </a:p>
        </p:txBody>
      </p:sp>
      <p:sp>
        <p:nvSpPr>
          <p:cNvPr id="3" name="Segnaposto contenuto 2"/>
          <p:cNvSpPr>
            <a:spLocks noGrp="1"/>
          </p:cNvSpPr>
          <p:nvPr>
            <p:ph idx="1"/>
          </p:nvPr>
        </p:nvSpPr>
        <p:spPr>
          <a:xfrm>
            <a:off x="3257532" y="1396980"/>
            <a:ext cx="5659515" cy="4027227"/>
          </a:xfrm>
        </p:spPr>
        <p:txBody>
          <a:bodyPr>
            <a:normAutofit fontScale="62500" lnSpcReduction="20000"/>
          </a:bodyPr>
          <a:lstStyle/>
          <a:p>
            <a:pPr>
              <a:lnSpc>
                <a:spcPct val="120000"/>
              </a:lnSpc>
              <a:spcBef>
                <a:spcPts val="1200"/>
              </a:spcBef>
              <a:buClr>
                <a:schemeClr val="accent1"/>
              </a:buClr>
              <a:buNone/>
            </a:pPr>
            <a:r>
              <a:rPr lang="it-IT" sz="2800" dirty="0" smtClean="0"/>
              <a:t>È un’applicazione sviluppata (in Java) dalla Nasa insieme agli esperti della </a:t>
            </a:r>
            <a:r>
              <a:rPr lang="it-IT" sz="2800" dirty="0" err="1" smtClean="0"/>
              <a:t>Sun</a:t>
            </a:r>
            <a:r>
              <a:rPr lang="it-IT" sz="2800" dirty="0" smtClean="0"/>
              <a:t> </a:t>
            </a:r>
            <a:r>
              <a:rPr lang="it-IT" sz="2800" dirty="0" err="1" smtClean="0"/>
              <a:t>Microsystems</a:t>
            </a:r>
            <a:r>
              <a:rPr lang="it-IT" sz="2800" dirty="0" smtClean="0"/>
              <a:t>, con la quale è possibile interagire con il robot </a:t>
            </a:r>
            <a:r>
              <a:rPr lang="it-IT" sz="2800" dirty="0" err="1" smtClean="0"/>
              <a:t>Sojourner</a:t>
            </a:r>
            <a:r>
              <a:rPr lang="it-IT" sz="2800" dirty="0" smtClean="0"/>
              <a:t> (1997 </a:t>
            </a:r>
            <a:r>
              <a:rPr lang="it-IT" sz="2800" dirty="0" err="1" smtClean="0"/>
              <a:t>Mars</a:t>
            </a:r>
            <a:r>
              <a:rPr lang="it-IT" sz="2800" dirty="0" smtClean="0"/>
              <a:t> </a:t>
            </a:r>
            <a:r>
              <a:rPr lang="it-IT" sz="2800" dirty="0" err="1" smtClean="0"/>
              <a:t>Pathfinder</a:t>
            </a:r>
            <a:r>
              <a:rPr lang="it-IT" sz="2800" dirty="0" smtClean="0"/>
              <a:t> </a:t>
            </a:r>
            <a:r>
              <a:rPr lang="it-IT" sz="2800" dirty="0" err="1" smtClean="0"/>
              <a:t>mission</a:t>
            </a:r>
            <a:r>
              <a:rPr lang="it-IT" sz="2800" dirty="0" smtClean="0"/>
              <a:t>), seguirlo, ricevere dati e guardare le immagini del lontano pianeta in tempo quasi reale, per la precisione con un ritardo di circa dieci minuti e 40 secondi.</a:t>
            </a:r>
          </a:p>
          <a:p>
            <a:pPr>
              <a:lnSpc>
                <a:spcPct val="120000"/>
              </a:lnSpc>
              <a:spcBef>
                <a:spcPts val="1200"/>
              </a:spcBef>
              <a:buClr>
                <a:schemeClr val="accent1"/>
              </a:buClr>
              <a:buNone/>
            </a:pPr>
            <a:r>
              <a:rPr lang="it-IT" sz="2800" dirty="0" smtClean="0"/>
              <a:t>Quello ha disposizione del pubblico era un duplicato del sistema WITS, che gli scienziati hanno usato al JPL per la </a:t>
            </a:r>
            <a:r>
              <a:rPr lang="it-IT" sz="2800" dirty="0" err="1" smtClean="0"/>
              <a:t>pianipicazione</a:t>
            </a:r>
            <a:r>
              <a:rPr lang="it-IT" sz="2800" dirty="0" smtClean="0"/>
              <a:t> della missione, compresa una copia del database.</a:t>
            </a:r>
            <a:br>
              <a:rPr lang="it-IT" sz="2800" dirty="0" smtClean="0"/>
            </a:br>
            <a:r>
              <a:rPr lang="it-IT" sz="2800" dirty="0" smtClean="0"/>
              <a:t>Come si evince dallo schema di Paul G. </a:t>
            </a:r>
            <a:r>
              <a:rPr lang="it-IT" sz="2800" dirty="0" err="1" smtClean="0"/>
              <a:t>Backes</a:t>
            </a:r>
            <a:r>
              <a:rPr lang="it-IT" sz="2800" dirty="0" smtClean="0"/>
              <a:t>.</a:t>
            </a:r>
          </a:p>
          <a:p>
            <a:pPr>
              <a:lnSpc>
                <a:spcPct val="120000"/>
              </a:lnSpc>
              <a:spcBef>
                <a:spcPts val="1200"/>
              </a:spcBef>
              <a:buClr>
                <a:schemeClr val="accent1"/>
              </a:buClr>
            </a:pPr>
            <a:endParaRPr lang="it-IT" sz="2800" dirty="0" smtClean="0"/>
          </a:p>
          <a:p>
            <a:pPr>
              <a:lnSpc>
                <a:spcPct val="120000"/>
              </a:lnSpc>
              <a:spcBef>
                <a:spcPts val="1200"/>
              </a:spcBef>
              <a:buClr>
                <a:schemeClr val="accent1"/>
              </a:buClr>
            </a:pPr>
            <a:endParaRPr lang="it-IT" sz="28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5"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6"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14</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457200" y="776259"/>
            <a:ext cx="8229600" cy="620721"/>
          </a:xfrm>
        </p:spPr>
        <p:txBody>
          <a:bodyPr>
            <a:normAutofit/>
          </a:bodyPr>
          <a:lstStyle/>
          <a:p>
            <a:pPr>
              <a:lnSpc>
                <a:spcPct val="120000"/>
              </a:lnSpc>
              <a:spcBef>
                <a:spcPts val="1200"/>
              </a:spcBef>
            </a:pPr>
            <a:r>
              <a:rPr lang="it-IT" sz="2400" dirty="0" smtClean="0"/>
              <a:t>[P19]</a:t>
            </a:r>
            <a:r>
              <a:rPr lang="en-US" sz="2400" dirty="0" smtClean="0"/>
              <a:t> Field Integrated Design and Operations (</a:t>
            </a:r>
            <a:r>
              <a:rPr lang="en-US" sz="2400" b="1" dirty="0" smtClean="0"/>
              <a:t>FIDO</a:t>
            </a:r>
            <a:r>
              <a:rPr lang="en-US" sz="2400" dirty="0" smtClean="0"/>
              <a:t>) </a:t>
            </a:r>
          </a:p>
        </p:txBody>
      </p:sp>
      <p:sp>
        <p:nvSpPr>
          <p:cNvPr id="3" name="Segnaposto contenuto 2"/>
          <p:cNvSpPr>
            <a:spLocks noGrp="1"/>
          </p:cNvSpPr>
          <p:nvPr>
            <p:ph idx="1"/>
          </p:nvPr>
        </p:nvSpPr>
        <p:spPr>
          <a:xfrm>
            <a:off x="226953" y="1396980"/>
            <a:ext cx="8690094" cy="4027227"/>
          </a:xfrm>
        </p:spPr>
        <p:txBody>
          <a:bodyPr>
            <a:noAutofit/>
          </a:bodyPr>
          <a:lstStyle/>
          <a:p>
            <a:pPr>
              <a:spcBef>
                <a:spcPts val="600"/>
              </a:spcBef>
              <a:buClr>
                <a:schemeClr val="accent1"/>
              </a:buClr>
              <a:buNone/>
            </a:pPr>
            <a:r>
              <a:rPr lang="it-IT" sz="1600" dirty="0" smtClean="0"/>
              <a:t>Preparazione e formazione per la missione </a:t>
            </a:r>
            <a:r>
              <a:rPr lang="it-IT" sz="1600" dirty="0" err="1" smtClean="0"/>
              <a:t>Mars</a:t>
            </a:r>
            <a:r>
              <a:rPr lang="it-IT" sz="1600" dirty="0" smtClean="0"/>
              <a:t> </a:t>
            </a:r>
            <a:r>
              <a:rPr lang="it-IT" sz="1600" dirty="0" err="1" smtClean="0"/>
              <a:t>Exploration</a:t>
            </a:r>
            <a:r>
              <a:rPr lang="it-IT" sz="1600" dirty="0" smtClean="0"/>
              <a:t> Rover (MER).</a:t>
            </a:r>
          </a:p>
          <a:p>
            <a:pPr>
              <a:spcBef>
                <a:spcPts val="600"/>
              </a:spcBef>
              <a:buClr>
                <a:schemeClr val="accent1"/>
              </a:buClr>
              <a:buNone/>
            </a:pPr>
            <a:r>
              <a:rPr lang="it-IT" sz="1600" dirty="0" smtClean="0"/>
              <a:t>È una prova sul campo che preparò gli scienziati e gli ingeneri della NASA con un rover prototipo qui sulla Terra. I test sul campo con FIDO consentirono al team di formulare ipotesi circa l'ambiente geologico e utilizzare il rover per testarli. Si esercitarono a prendere decisioni in modo rapido ed efficiente in maniera da poter imparare il più possibile su Marte quando i rover atterrarono.</a:t>
            </a:r>
          </a:p>
          <a:p>
            <a:pPr>
              <a:spcBef>
                <a:spcPts val="600"/>
              </a:spcBef>
              <a:buClr>
                <a:schemeClr val="accent1"/>
              </a:buClr>
              <a:buNone/>
            </a:pPr>
            <a:r>
              <a:rPr lang="it-IT" sz="1600" dirty="0" smtClean="0"/>
              <a:t>SAP (Science </a:t>
            </a:r>
            <a:r>
              <a:rPr lang="it-IT" sz="1600" dirty="0" err="1" smtClean="0"/>
              <a:t>Activity</a:t>
            </a:r>
            <a:r>
              <a:rPr lang="it-IT" sz="1600" dirty="0" smtClean="0"/>
              <a:t> </a:t>
            </a:r>
            <a:r>
              <a:rPr lang="it-IT" sz="1600" dirty="0" err="1" smtClean="0"/>
              <a:t>Planner</a:t>
            </a:r>
            <a:r>
              <a:rPr lang="it-IT" sz="1600" dirty="0" smtClean="0"/>
              <a:t>) è il nome aggiornato della piattaforma WITS utilizzato nell’ambito della missione </a:t>
            </a:r>
            <a:r>
              <a:rPr lang="it-IT" sz="1600" dirty="0" err="1" smtClean="0"/>
              <a:t>MER</a:t>
            </a:r>
            <a:r>
              <a:rPr lang="it-IT" sz="1600" dirty="0" smtClean="0"/>
              <a:t>. </a:t>
            </a:r>
          </a:p>
          <a:p>
            <a:pPr>
              <a:spcBef>
                <a:spcPts val="600"/>
              </a:spcBef>
              <a:buClr>
                <a:schemeClr val="accent1"/>
              </a:buClr>
              <a:buNone/>
            </a:pPr>
            <a:r>
              <a:rPr lang="it-IT" sz="1600" dirty="0" smtClean="0"/>
              <a:t>Questi strumenti hanno portato all’ultima evoluzione del software scientifico per creare il piano di attività i rover, che è stato chiamato Maestro.</a:t>
            </a:r>
            <a:br>
              <a:rPr lang="it-IT" sz="1600" dirty="0" smtClean="0"/>
            </a:br>
            <a:r>
              <a:rPr lang="it-IT" sz="1600" dirty="0" smtClean="0"/>
              <a:t>Esso è sviluppato utilizzando </a:t>
            </a:r>
            <a:r>
              <a:rPr lang="it-IT" sz="1600" dirty="0" err="1" smtClean="0"/>
              <a:t>Eclipse</a:t>
            </a:r>
            <a:r>
              <a:rPr lang="it-IT" sz="1600" dirty="0" smtClean="0"/>
              <a:t> </a:t>
            </a:r>
            <a:r>
              <a:rPr lang="it-IT" sz="1600" dirty="0" err="1" smtClean="0"/>
              <a:t>Rich</a:t>
            </a:r>
            <a:r>
              <a:rPr lang="it-IT" sz="1600" dirty="0" smtClean="0"/>
              <a:t> Client </a:t>
            </a:r>
            <a:r>
              <a:rPr lang="it-IT" sz="1600" dirty="0" err="1" smtClean="0"/>
              <a:t>Platform</a:t>
            </a:r>
            <a:r>
              <a:rPr lang="it-IT" sz="1600" dirty="0" smtClean="0"/>
              <a:t>, che fornisce un </a:t>
            </a:r>
            <a:r>
              <a:rPr lang="it-IT" sz="1600" dirty="0" err="1" smtClean="0"/>
              <a:t>framework</a:t>
            </a:r>
            <a:r>
              <a:rPr lang="it-IT" sz="1600" dirty="0" smtClean="0"/>
              <a:t> completo per lo sviluppo di applicazioni per l'utente finale.</a:t>
            </a:r>
          </a:p>
          <a:p>
            <a:pPr>
              <a:spcBef>
                <a:spcPts val="600"/>
              </a:spcBef>
              <a:buClr>
                <a:schemeClr val="accent1"/>
              </a:buClr>
              <a:buNone/>
            </a:pPr>
            <a:r>
              <a:rPr lang="it-IT" sz="1600" dirty="0" smtClean="0"/>
              <a:t> Questo approccio ha avuto così tanto successo che ha generato la formazione di un consorzio di team di sviluppo in NASA chiamato Ensemble, che si propone di integrare molte o tutte le applicazioni che supportano le operazioni della sonda sulla superficie di Marte.</a:t>
            </a:r>
          </a:p>
          <a:p>
            <a:pPr>
              <a:spcBef>
                <a:spcPts val="600"/>
              </a:spcBef>
              <a:buClr>
                <a:schemeClr val="accent1"/>
              </a:buClr>
            </a:pPr>
            <a:endParaRPr lang="it-IT" sz="1600" dirty="0" smtClean="0"/>
          </a:p>
          <a:p>
            <a:pPr>
              <a:spcBef>
                <a:spcPts val="600"/>
              </a:spcBef>
              <a:buClr>
                <a:schemeClr val="accent1"/>
              </a:buClr>
            </a:pPr>
            <a:endParaRPr lang="it-IT" sz="1600" dirty="0" smtClean="0"/>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4"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5"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15</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Segnaposto contenuto 14" descr="Maestro2-800.jpg"/>
          <p:cNvPicPr>
            <a:picLocks noGrp="1" noChangeAspect="1"/>
          </p:cNvPicPr>
          <p:nvPr>
            <p:ph idx="1"/>
          </p:nvPr>
        </p:nvPicPr>
        <p:blipFill>
          <a:blip r:embed="rId3"/>
          <a:stretch>
            <a:fillRect/>
          </a:stretch>
        </p:blipFill>
        <p:spPr>
          <a:xfrm>
            <a:off x="630802" y="630207"/>
            <a:ext cx="7882397" cy="5291059"/>
          </a:xfrm>
        </p:spPr>
      </p:pic>
      <p:sp>
        <p:nvSpPr>
          <p:cNvPr id="12" name="Titolo 11"/>
          <p:cNvSpPr>
            <a:spLocks noGrp="1"/>
          </p:cNvSpPr>
          <p:nvPr>
            <p:ph type="title"/>
          </p:nvPr>
        </p:nvSpPr>
        <p:spPr>
          <a:xfrm>
            <a:off x="190440" y="776259"/>
            <a:ext cx="2701962" cy="1168416"/>
          </a:xfrm>
        </p:spPr>
        <p:txBody>
          <a:bodyPr>
            <a:normAutofit/>
          </a:bodyPr>
          <a:lstStyle/>
          <a:p>
            <a:pPr>
              <a:lnSpc>
                <a:spcPct val="120000"/>
              </a:lnSpc>
              <a:spcBef>
                <a:spcPts val="1200"/>
              </a:spcBef>
            </a:pPr>
            <a:r>
              <a:rPr lang="it-IT" sz="2400" dirty="0" smtClean="0"/>
              <a:t>Interfaccia </a:t>
            </a:r>
            <a:br>
              <a:rPr lang="it-IT" sz="2400" dirty="0" smtClean="0"/>
            </a:br>
            <a:r>
              <a:rPr lang="it-IT" sz="2400" dirty="0" smtClean="0"/>
              <a:t>SAP/Maestro</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Descrizione dei singoli progetti </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5"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6"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16</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6762780" y="155538"/>
            <a:ext cx="2381220" cy="620721"/>
          </a:xfrm>
        </p:spPr>
        <p:txBody>
          <a:bodyPr>
            <a:normAutofit/>
          </a:bodyPr>
          <a:lstStyle/>
          <a:p>
            <a:pPr>
              <a:lnSpc>
                <a:spcPct val="120000"/>
              </a:lnSpc>
              <a:spcBef>
                <a:spcPts val="1200"/>
              </a:spcBef>
            </a:pPr>
            <a:endParaRPr lang="en-US" sz="2400" dirty="0" smtClean="0"/>
          </a:p>
        </p:txBody>
      </p:sp>
      <p:sp>
        <p:nvSpPr>
          <p:cNvPr id="3" name="Segnaposto contenuto 2"/>
          <p:cNvSpPr>
            <a:spLocks noGrp="1"/>
          </p:cNvSpPr>
          <p:nvPr>
            <p:ph idx="1"/>
          </p:nvPr>
        </p:nvSpPr>
        <p:spPr>
          <a:xfrm>
            <a:off x="226953" y="922311"/>
            <a:ext cx="8690094" cy="4501897"/>
          </a:xfrm>
        </p:spPr>
        <p:txBody>
          <a:bodyPr>
            <a:noAutofit/>
          </a:bodyPr>
          <a:lstStyle/>
          <a:p>
            <a:pPr>
              <a:spcBef>
                <a:spcPts val="600"/>
              </a:spcBef>
              <a:buClr>
                <a:schemeClr val="accent1"/>
              </a:buClr>
            </a:pPr>
            <a:r>
              <a:rPr lang="it-IT" sz="1600" dirty="0" smtClean="0"/>
              <a:t>In questo testo è stata presa in esame una rappresentanza dei miglior sistemi telerobotici.</a:t>
            </a:r>
          </a:p>
          <a:p>
            <a:pPr>
              <a:spcBef>
                <a:spcPts val="600"/>
              </a:spcBef>
              <a:buClr>
                <a:schemeClr val="accent1"/>
              </a:buClr>
            </a:pPr>
            <a:r>
              <a:rPr lang="it-IT" sz="1600" dirty="0" smtClean="0"/>
              <a:t>La realizzazione di una tabella ha reso chiara le caratterizzazioni di questo ambiente tecnologico in continua espansione.</a:t>
            </a:r>
          </a:p>
          <a:p>
            <a:pPr>
              <a:spcBef>
                <a:spcPts val="600"/>
              </a:spcBef>
              <a:buClr>
                <a:schemeClr val="accent1"/>
              </a:buClr>
            </a:pPr>
            <a:r>
              <a:rPr lang="it-IT" sz="1600" dirty="0" smtClean="0"/>
              <a:t>Da subito sono affiorate come rilevanti le varie interfacce tra l’uomo e il robot controllato da remoto.</a:t>
            </a:r>
          </a:p>
          <a:p>
            <a:pPr>
              <a:spcBef>
                <a:spcPts val="600"/>
              </a:spcBef>
              <a:buClr>
                <a:schemeClr val="accent1"/>
              </a:buClr>
            </a:pPr>
            <a:r>
              <a:rPr lang="it-IT" sz="1600" dirty="0" smtClean="0"/>
              <a:t>Direttamente correlato alla qualità del feedback c’è la necessità di un’adeguata banda passante.</a:t>
            </a:r>
          </a:p>
          <a:p>
            <a:pPr>
              <a:spcBef>
                <a:spcPts val="600"/>
              </a:spcBef>
              <a:buClr>
                <a:schemeClr val="accent1"/>
              </a:buClr>
            </a:pPr>
            <a:r>
              <a:rPr lang="it-IT" sz="1600" dirty="0" smtClean="0"/>
              <a:t>Un’alta situazione dove non si può assicurare il corretto funzionamento tra operatore e robot, è nella telerobotica via WEB.</a:t>
            </a:r>
          </a:p>
          <a:p>
            <a:pPr>
              <a:spcBef>
                <a:spcPts val="600"/>
              </a:spcBef>
              <a:buClr>
                <a:schemeClr val="accent1"/>
              </a:buClr>
            </a:pPr>
            <a:r>
              <a:rPr lang="it-IT" sz="1600" dirty="0" smtClean="0"/>
              <a:t>Nella telerobotica aerospaziale poi diventa rilevante anche la distanza tra operatore e robot. Che è un limite fisico.</a:t>
            </a:r>
          </a:p>
          <a:p>
            <a:pPr>
              <a:spcBef>
                <a:spcPts val="600"/>
              </a:spcBef>
              <a:buClr>
                <a:schemeClr val="accent1"/>
              </a:buClr>
            </a:pPr>
            <a:r>
              <a:rPr lang="it-IT" sz="1600" dirty="0" smtClean="0"/>
              <a:t>Per questo la teleoperazione nello spazio diventa sempre più una tele-programmazione delle azioni da far compiere alla sonda.</a:t>
            </a:r>
          </a:p>
          <a:p>
            <a:pPr>
              <a:spcBef>
                <a:spcPts val="600"/>
              </a:spcBef>
              <a:buClr>
                <a:schemeClr val="accent1"/>
              </a:buClr>
            </a:pPr>
            <a:r>
              <a:rPr lang="it-IT" sz="1600" dirty="0" smtClean="0"/>
              <a:t>È sempre più utilizzato un ambiente virtuale che può risiedere su un server remoto.</a:t>
            </a:r>
            <a:br>
              <a:rPr lang="it-IT" sz="1600" dirty="0" smtClean="0"/>
            </a:br>
            <a:r>
              <a:rPr lang="it-IT" sz="1600" dirty="0" smtClean="0"/>
              <a:t>Gli ambienti virtuali danno ulteriori vantaggi: progettazione meccanica, piattaforme di sviluppo open source messe a disposizione di tutti.</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Conclusioni</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4"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5"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17</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6762780" y="155538"/>
            <a:ext cx="2381220" cy="620721"/>
          </a:xfrm>
        </p:spPr>
        <p:txBody>
          <a:bodyPr>
            <a:normAutofit/>
          </a:bodyPr>
          <a:lstStyle/>
          <a:p>
            <a:pPr>
              <a:lnSpc>
                <a:spcPct val="120000"/>
              </a:lnSpc>
              <a:spcBef>
                <a:spcPts val="1200"/>
              </a:spcBef>
            </a:pPr>
            <a:endParaRPr lang="en-US" sz="2400" dirty="0" smtClean="0"/>
          </a:p>
        </p:txBody>
      </p:sp>
      <p:sp>
        <p:nvSpPr>
          <p:cNvPr id="3" name="Segnaposto contenuto 2"/>
          <p:cNvSpPr>
            <a:spLocks noGrp="1"/>
          </p:cNvSpPr>
          <p:nvPr>
            <p:ph idx="1"/>
          </p:nvPr>
        </p:nvSpPr>
        <p:spPr>
          <a:xfrm>
            <a:off x="226953" y="922311"/>
            <a:ext cx="8690094" cy="4501897"/>
          </a:xfrm>
        </p:spPr>
        <p:txBody>
          <a:bodyPr>
            <a:noAutofit/>
          </a:bodyPr>
          <a:lstStyle/>
          <a:p>
            <a:pPr>
              <a:spcBef>
                <a:spcPts val="600"/>
              </a:spcBef>
              <a:buClr>
                <a:schemeClr val="accent1"/>
              </a:buClr>
              <a:buNone/>
            </a:pPr>
            <a:r>
              <a:rPr lang="it-IT" sz="1800" dirty="0" smtClean="0"/>
              <a:t>Questo e altri segnali preannunciano una maggior partecipazione di tutti, non solo scienziati e ingegneri, alla tele robotica del domani che sarà più intelligente, sensoriale, diffusa e anche di massa. Cosi non ci saranno più persone inconsapevoli dei benefici dei robot e in genere della telerobotica.</a:t>
            </a:r>
          </a:p>
          <a:p>
            <a:pPr>
              <a:spcBef>
                <a:spcPts val="600"/>
              </a:spcBef>
              <a:buClr>
                <a:schemeClr val="accent1"/>
              </a:buClr>
              <a:buNone/>
            </a:pPr>
            <a:endParaRPr lang="it-IT" sz="1800" dirty="0" smtClean="0"/>
          </a:p>
          <a:p>
            <a:pPr>
              <a:spcBef>
                <a:spcPts val="600"/>
              </a:spcBef>
              <a:buClr>
                <a:schemeClr val="accent1"/>
              </a:buClr>
              <a:buNone/>
            </a:pPr>
            <a:endParaRPr lang="it-IT" sz="1800" dirty="0" smtClean="0"/>
          </a:p>
          <a:p>
            <a:pPr>
              <a:spcBef>
                <a:spcPts val="600"/>
              </a:spcBef>
              <a:buClr>
                <a:schemeClr val="accent1"/>
              </a:buClr>
              <a:buNone/>
            </a:pPr>
            <a:endParaRPr lang="it-IT" sz="1800" dirty="0" smtClean="0"/>
          </a:p>
          <a:p>
            <a:pPr algn="ctr">
              <a:spcBef>
                <a:spcPts val="600"/>
              </a:spcBef>
              <a:buClr>
                <a:schemeClr val="accent1"/>
              </a:buClr>
              <a:buNone/>
            </a:pPr>
            <a:r>
              <a:rPr lang="it-IT" sz="8000" dirty="0" smtClean="0"/>
              <a:t>Fine</a:t>
            </a:r>
          </a:p>
        </p:txBody>
      </p:sp>
      <p:sp>
        <p:nvSpPr>
          <p:cNvPr id="4" name="Figura a mano libera 3"/>
          <p:cNvSpPr/>
          <p:nvPr/>
        </p:nvSpPr>
        <p:spPr>
          <a:xfrm>
            <a:off x="0" y="-2436885"/>
            <a:ext cx="9144000" cy="3204000"/>
          </a:xfrm>
          <a:custGeom>
            <a:avLst/>
            <a:gdLst>
              <a:gd name="connsiteX0" fmla="*/ 0 w 9144000"/>
              <a:gd name="connsiteY0" fmla="*/ 0 h 3190917"/>
              <a:gd name="connsiteX1" fmla="*/ 9144000 w 9144000"/>
              <a:gd name="connsiteY1" fmla="*/ 0 h 3190917"/>
              <a:gd name="connsiteX2" fmla="*/ 9144000 w 9144000"/>
              <a:gd name="connsiteY2" fmla="*/ 3190917 h 3190917"/>
              <a:gd name="connsiteX3" fmla="*/ 0 w 9144000"/>
              <a:gd name="connsiteY3" fmla="*/ 3190917 h 3190917"/>
              <a:gd name="connsiteX4" fmla="*/ 0 w 9144000"/>
              <a:gd name="connsiteY4" fmla="*/ 0 h 3190917"/>
              <a:gd name="connsiteX0" fmla="*/ 0 w 9144000"/>
              <a:gd name="connsiteY0" fmla="*/ 0 h 3191450"/>
              <a:gd name="connsiteX1" fmla="*/ 9144000 w 9144000"/>
              <a:gd name="connsiteY1" fmla="*/ 0 h 3191450"/>
              <a:gd name="connsiteX2" fmla="*/ 9144000 w 9144000"/>
              <a:gd name="connsiteY2" fmla="*/ 3190917 h 3191450"/>
              <a:gd name="connsiteX3" fmla="*/ 6953693 w 9144000"/>
              <a:gd name="connsiteY3" fmla="*/ 3191450 h 3191450"/>
              <a:gd name="connsiteX4" fmla="*/ 0 w 9144000"/>
              <a:gd name="connsiteY4" fmla="*/ 3190917 h 3191450"/>
              <a:gd name="connsiteX5" fmla="*/ 0 w 9144000"/>
              <a:gd name="connsiteY5" fmla="*/ 0 h 3191450"/>
              <a:gd name="connsiteX0" fmla="*/ 0 w 9144000"/>
              <a:gd name="connsiteY0" fmla="*/ 0 h 3191450"/>
              <a:gd name="connsiteX1" fmla="*/ 9144000 w 9144000"/>
              <a:gd name="connsiteY1" fmla="*/ 0 h 3191450"/>
              <a:gd name="connsiteX2" fmla="*/ 9144000 w 9144000"/>
              <a:gd name="connsiteY2" fmla="*/ 3190917 h 3191450"/>
              <a:gd name="connsiteX3" fmla="*/ 7495953 w 9144000"/>
              <a:gd name="connsiteY3" fmla="*/ 3191449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41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7281575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3190917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353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710007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93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81078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629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875430 w 9144000"/>
              <a:gd name="connsiteY5" fmla="*/ 3186133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6232030 w 9144000"/>
              <a:gd name="connsiteY5" fmla="*/ 2978811 h 3191450"/>
              <a:gd name="connsiteX6" fmla="*/ 0 w 9144000"/>
              <a:gd name="connsiteY6" fmla="*/ 3190917 h 3191450"/>
              <a:gd name="connsiteX7" fmla="*/ 0 w 9144000"/>
              <a:gd name="connsiteY7"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702503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24289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6953565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2762801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1450"/>
              <a:gd name="connsiteX1" fmla="*/ 9144000 w 9144000"/>
              <a:gd name="connsiteY1" fmla="*/ 0 h 3191450"/>
              <a:gd name="connsiteX2" fmla="*/ 9144000 w 9144000"/>
              <a:gd name="connsiteY2" fmla="*/ 2762269 h 3191450"/>
              <a:gd name="connsiteX3" fmla="*/ 6995695 w 9144000"/>
              <a:gd name="connsiteY3" fmla="*/ 1976963 h 3191450"/>
              <a:gd name="connsiteX4" fmla="*/ 7024971 w 9144000"/>
              <a:gd name="connsiteY4" fmla="*/ 3191450 h 3191450"/>
              <a:gd name="connsiteX5" fmla="*/ 0 w 9144000"/>
              <a:gd name="connsiteY5" fmla="*/ 3190917 h 3191450"/>
              <a:gd name="connsiteX6" fmla="*/ 0 w 9144000"/>
              <a:gd name="connsiteY6" fmla="*/ 0 h 3191450"/>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599636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762269 h 3190917"/>
              <a:gd name="connsiteX3" fmla="*/ 6995695 w 9144000"/>
              <a:gd name="connsiteY3" fmla="*/ 1976963 h 3190917"/>
              <a:gd name="connsiteX4" fmla="*/ 6741373 w 9144000"/>
              <a:gd name="connsiteY4" fmla="*/ 2334174 h 3190917"/>
              <a:gd name="connsiteX5" fmla="*/ 6729204 w 9144000"/>
              <a:gd name="connsiteY5" fmla="*/ 3052769 h 3190917"/>
              <a:gd name="connsiteX6" fmla="*/ 0 w 9144000"/>
              <a:gd name="connsiteY6" fmla="*/ 3190917 h 3190917"/>
              <a:gd name="connsiteX7" fmla="*/ 0 w 9144000"/>
              <a:gd name="connsiteY7" fmla="*/ 0 h 3190917"/>
              <a:gd name="connsiteX0" fmla="*/ 0 w 9144000"/>
              <a:gd name="connsiteY0" fmla="*/ 0 h 3190917"/>
              <a:gd name="connsiteX1" fmla="*/ 9144000 w 9144000"/>
              <a:gd name="connsiteY1" fmla="*/ 0 h 3190917"/>
              <a:gd name="connsiteX2" fmla="*/ 9144000 w 9144000"/>
              <a:gd name="connsiteY2" fmla="*/ 2762269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052769 h 3190917"/>
              <a:gd name="connsiteX5" fmla="*/ 0 w 9144000"/>
              <a:gd name="connsiteY5" fmla="*/ 3190917 h 3190917"/>
              <a:gd name="connsiteX6" fmla="*/ 0 w 9144000"/>
              <a:gd name="connsiteY6" fmla="*/ 0 h 3190917"/>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052769 h 3205165"/>
              <a:gd name="connsiteX5" fmla="*/ 6729204 w 9144000"/>
              <a:gd name="connsiteY5" fmla="*/ 3205165 h 3205165"/>
              <a:gd name="connsiteX6" fmla="*/ 0 w 9144000"/>
              <a:gd name="connsiteY6" fmla="*/ 3190917 h 3205165"/>
              <a:gd name="connsiteX7" fmla="*/ 0 w 9144000"/>
              <a:gd name="connsiteY7"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205165"/>
              <a:gd name="connsiteX1" fmla="*/ 9144000 w 9144000"/>
              <a:gd name="connsiteY1" fmla="*/ 0 h 3205165"/>
              <a:gd name="connsiteX2" fmla="*/ 9144000 w 9144000"/>
              <a:gd name="connsiteY2" fmla="*/ 2333621 h 3205165"/>
              <a:gd name="connsiteX3" fmla="*/ 6741373 w 9144000"/>
              <a:gd name="connsiteY3" fmla="*/ 2334174 h 3205165"/>
              <a:gd name="connsiteX4" fmla="*/ 6729204 w 9144000"/>
              <a:gd name="connsiteY4" fmla="*/ 3205165 h 3205165"/>
              <a:gd name="connsiteX5" fmla="*/ 0 w 9144000"/>
              <a:gd name="connsiteY5" fmla="*/ 3190917 h 3205165"/>
              <a:gd name="connsiteX6" fmla="*/ 0 w 9144000"/>
              <a:gd name="connsiteY6" fmla="*/ 0 h 3205165"/>
              <a:gd name="connsiteX0" fmla="*/ 0 w 9144000"/>
              <a:gd name="connsiteY0" fmla="*/ 0 h 3190917"/>
              <a:gd name="connsiteX1" fmla="*/ 9144000 w 9144000"/>
              <a:gd name="connsiteY1" fmla="*/ 0 h 3190917"/>
              <a:gd name="connsiteX2" fmla="*/ 9144000 w 9144000"/>
              <a:gd name="connsiteY2" fmla="*/ 2333621 h 3190917"/>
              <a:gd name="connsiteX3" fmla="*/ 6741373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676222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41876 h 3190917"/>
              <a:gd name="connsiteX5" fmla="*/ 0 w 9144000"/>
              <a:gd name="connsiteY5" fmla="*/ 3190917 h 3190917"/>
              <a:gd name="connsiteX6" fmla="*/ 0 w 9144000"/>
              <a:gd name="connsiteY6" fmla="*/ 0 h 3190917"/>
              <a:gd name="connsiteX0" fmla="*/ 0 w 9144000"/>
              <a:gd name="connsiteY0" fmla="*/ 0 h 3190917"/>
              <a:gd name="connsiteX1" fmla="*/ 9144000 w 9144000"/>
              <a:gd name="connsiteY1" fmla="*/ 0 h 3190917"/>
              <a:gd name="connsiteX2" fmla="*/ 9144000 w 9144000"/>
              <a:gd name="connsiteY2" fmla="*/ 2333621 h 3190917"/>
              <a:gd name="connsiteX3" fmla="*/ 6720610 w 9144000"/>
              <a:gd name="connsiteY3" fmla="*/ 2334174 h 3190917"/>
              <a:gd name="connsiteX4" fmla="*/ 6729204 w 9144000"/>
              <a:gd name="connsiteY4" fmla="*/ 3187693 h 3190917"/>
              <a:gd name="connsiteX5" fmla="*/ 0 w 9144000"/>
              <a:gd name="connsiteY5" fmla="*/ 3190917 h 3190917"/>
              <a:gd name="connsiteX6" fmla="*/ 0 w 9144000"/>
              <a:gd name="connsiteY6" fmla="*/ 0 h 319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190917">
                <a:moveTo>
                  <a:pt x="0" y="0"/>
                </a:moveTo>
                <a:lnTo>
                  <a:pt x="9144000" y="0"/>
                </a:lnTo>
                <a:lnTo>
                  <a:pt x="9144000" y="2333621"/>
                </a:lnTo>
                <a:lnTo>
                  <a:pt x="6720610" y="2334174"/>
                </a:lnTo>
                <a:cubicBezTo>
                  <a:pt x="6723475" y="2603408"/>
                  <a:pt x="6726339" y="2918459"/>
                  <a:pt x="6729204" y="3187693"/>
                </a:cubicBezTo>
                <a:lnTo>
                  <a:pt x="0" y="3190917"/>
                </a:lnTo>
                <a:lnTo>
                  <a:pt x="0" y="0"/>
                </a:lnTo>
                <a:close/>
              </a:path>
            </a:pathLst>
          </a:cu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igura a mano libera 6"/>
          <p:cNvSpPr/>
          <p:nvPr/>
        </p:nvSpPr>
        <p:spPr>
          <a:xfrm flipV="1">
            <a:off x="0" y="5428800"/>
            <a:ext cx="9144000" cy="3533708"/>
          </a:xfrm>
          <a:custGeom>
            <a:avLst/>
            <a:gdLst>
              <a:gd name="connsiteX0" fmla="*/ 0 w 9144000"/>
              <a:gd name="connsiteY0" fmla="*/ 0 h 2678905"/>
              <a:gd name="connsiteX1" fmla="*/ 9144000 w 9144000"/>
              <a:gd name="connsiteY1" fmla="*/ 0 h 2678905"/>
              <a:gd name="connsiteX2" fmla="*/ 9144000 w 9144000"/>
              <a:gd name="connsiteY2" fmla="*/ 2678905 h 2678905"/>
              <a:gd name="connsiteX3" fmla="*/ 0 w 9144000"/>
              <a:gd name="connsiteY3" fmla="*/ 2678905 h 2678905"/>
              <a:gd name="connsiteX4" fmla="*/ 0 w 9144000"/>
              <a:gd name="connsiteY4" fmla="*/ 0 h 2678905"/>
              <a:gd name="connsiteX0" fmla="*/ 0 w 9144000"/>
              <a:gd name="connsiteY0" fmla="*/ 0 h 2682350"/>
              <a:gd name="connsiteX1" fmla="*/ 9144000 w 9144000"/>
              <a:gd name="connsiteY1" fmla="*/ 0 h 2682350"/>
              <a:gd name="connsiteX2" fmla="*/ 9144000 w 9144000"/>
              <a:gd name="connsiteY2" fmla="*/ 2678905 h 2682350"/>
              <a:gd name="connsiteX3" fmla="*/ 6775770 w 9144000"/>
              <a:gd name="connsiteY3" fmla="*/ 2682350 h 2682350"/>
              <a:gd name="connsiteX4" fmla="*/ 0 w 9144000"/>
              <a:gd name="connsiteY4" fmla="*/ 2678905 h 2682350"/>
              <a:gd name="connsiteX5" fmla="*/ 0 w 9144000"/>
              <a:gd name="connsiteY5" fmla="*/ 0 h 2682350"/>
              <a:gd name="connsiteX0" fmla="*/ 0 w 9144000"/>
              <a:gd name="connsiteY0" fmla="*/ 0 h 2682350"/>
              <a:gd name="connsiteX1" fmla="*/ 9144000 w 9144000"/>
              <a:gd name="connsiteY1" fmla="*/ 0 h 2682350"/>
              <a:gd name="connsiteX2" fmla="*/ 9144000 w 9144000"/>
              <a:gd name="connsiteY2" fmla="*/ 2678905 h 2682350"/>
              <a:gd name="connsiteX3" fmla="*/ 7453347 w 9144000"/>
              <a:gd name="connsiteY3" fmla="*/ 2682350 h 2682350"/>
              <a:gd name="connsiteX4" fmla="*/ 6775770 w 9144000"/>
              <a:gd name="connsiteY4" fmla="*/ 2682350 h 2682350"/>
              <a:gd name="connsiteX5" fmla="*/ 0 w 9144000"/>
              <a:gd name="connsiteY5" fmla="*/ 2678905 h 2682350"/>
              <a:gd name="connsiteX6" fmla="*/ 0 w 9144000"/>
              <a:gd name="connsiteY6" fmla="*/ 0 h 2682350"/>
              <a:gd name="connsiteX0" fmla="*/ 0 w 9144000"/>
              <a:gd name="connsiteY0" fmla="*/ 0 h 3497112"/>
              <a:gd name="connsiteX1" fmla="*/ 9144000 w 9144000"/>
              <a:gd name="connsiteY1" fmla="*/ 0 h 3497112"/>
              <a:gd name="connsiteX2" fmla="*/ 9144000 w 9144000"/>
              <a:gd name="connsiteY2" fmla="*/ 2678905 h 3497112"/>
              <a:gd name="connsiteX3" fmla="*/ 9140711 w 9144000"/>
              <a:gd name="connsiteY3" fmla="*/ 3497112 h 3497112"/>
              <a:gd name="connsiteX4" fmla="*/ 7453347 w 9144000"/>
              <a:gd name="connsiteY4" fmla="*/ 2682350 h 3497112"/>
              <a:gd name="connsiteX5" fmla="*/ 6775770 w 9144000"/>
              <a:gd name="connsiteY5" fmla="*/ 2682350 h 3497112"/>
              <a:gd name="connsiteX6" fmla="*/ 0 w 9144000"/>
              <a:gd name="connsiteY6" fmla="*/ 2678905 h 3497112"/>
              <a:gd name="connsiteX7" fmla="*/ 0 w 9144000"/>
              <a:gd name="connsiteY7" fmla="*/ 0 h 3497112"/>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6810373 w 9144000"/>
              <a:gd name="connsiteY4" fmla="*/ 3542896 h 3542896"/>
              <a:gd name="connsiteX5" fmla="*/ 6775770 w 9144000"/>
              <a:gd name="connsiteY5" fmla="*/ 2682350 h 3542896"/>
              <a:gd name="connsiteX6" fmla="*/ 0 w 9144000"/>
              <a:gd name="connsiteY6" fmla="*/ 2678905 h 3542896"/>
              <a:gd name="connsiteX7" fmla="*/ 0 w 9144000"/>
              <a:gd name="connsiteY7" fmla="*/ 0 h 3542896"/>
              <a:gd name="connsiteX0" fmla="*/ 0 w 9144000"/>
              <a:gd name="connsiteY0" fmla="*/ 0 h 3542896"/>
              <a:gd name="connsiteX1" fmla="*/ 9144000 w 9144000"/>
              <a:gd name="connsiteY1" fmla="*/ 0 h 3542896"/>
              <a:gd name="connsiteX2" fmla="*/ 9144000 w 9144000"/>
              <a:gd name="connsiteY2" fmla="*/ 2678905 h 3542896"/>
              <a:gd name="connsiteX3" fmla="*/ 9140711 w 9144000"/>
              <a:gd name="connsiteY3" fmla="*/ 3497112 h 3542896"/>
              <a:gd name="connsiteX4" fmla="*/ 9137422 w 9144000"/>
              <a:gd name="connsiteY4" fmla="*/ 3531975 h 3542896"/>
              <a:gd name="connsiteX5" fmla="*/ 6810373 w 9144000"/>
              <a:gd name="connsiteY5" fmla="*/ 3542896 h 3542896"/>
              <a:gd name="connsiteX6" fmla="*/ 6775770 w 9144000"/>
              <a:gd name="connsiteY6" fmla="*/ 2682350 h 3542896"/>
              <a:gd name="connsiteX7" fmla="*/ 0 w 9144000"/>
              <a:gd name="connsiteY7" fmla="*/ 2678905 h 3542896"/>
              <a:gd name="connsiteX8" fmla="*/ 0 w 9144000"/>
              <a:gd name="connsiteY8" fmla="*/ 0 h 3542896"/>
              <a:gd name="connsiteX0" fmla="*/ 0 w 9144000"/>
              <a:gd name="connsiteY0" fmla="*/ 0 h 3531975"/>
              <a:gd name="connsiteX1" fmla="*/ 9144000 w 9144000"/>
              <a:gd name="connsiteY1" fmla="*/ 0 h 3531975"/>
              <a:gd name="connsiteX2" fmla="*/ 9144000 w 9144000"/>
              <a:gd name="connsiteY2" fmla="*/ 2678905 h 3531975"/>
              <a:gd name="connsiteX3" fmla="*/ 9140711 w 9144000"/>
              <a:gd name="connsiteY3" fmla="*/ 3497112 h 3531975"/>
              <a:gd name="connsiteX4" fmla="*/ 9137422 w 9144000"/>
              <a:gd name="connsiteY4" fmla="*/ 3531975 h 3531975"/>
              <a:gd name="connsiteX5" fmla="*/ 6891274 w 9144000"/>
              <a:gd name="connsiteY5" fmla="*/ 3497193 h 3531975"/>
              <a:gd name="connsiteX6" fmla="*/ 6775770 w 9144000"/>
              <a:gd name="connsiteY6" fmla="*/ 2682350 h 3531975"/>
              <a:gd name="connsiteX7" fmla="*/ 0 w 9144000"/>
              <a:gd name="connsiteY7" fmla="*/ 2678905 h 3531975"/>
              <a:gd name="connsiteX8" fmla="*/ 0 w 9144000"/>
              <a:gd name="connsiteY8" fmla="*/ 0 h 3531975"/>
              <a:gd name="connsiteX0" fmla="*/ 0 w 9144000"/>
              <a:gd name="connsiteY0" fmla="*/ 0 h 3535437"/>
              <a:gd name="connsiteX1" fmla="*/ 9144000 w 9144000"/>
              <a:gd name="connsiteY1" fmla="*/ 0 h 3535437"/>
              <a:gd name="connsiteX2" fmla="*/ 9144000 w 9144000"/>
              <a:gd name="connsiteY2" fmla="*/ 2678905 h 3535437"/>
              <a:gd name="connsiteX3" fmla="*/ 9140711 w 9144000"/>
              <a:gd name="connsiteY3" fmla="*/ 3497112 h 3535437"/>
              <a:gd name="connsiteX4" fmla="*/ 9137422 w 9144000"/>
              <a:gd name="connsiteY4" fmla="*/ 3531975 h 3535437"/>
              <a:gd name="connsiteX5" fmla="*/ 6789610 w 9144000"/>
              <a:gd name="connsiteY5" fmla="*/ 3535437 h 3535437"/>
              <a:gd name="connsiteX6" fmla="*/ 6775770 w 9144000"/>
              <a:gd name="connsiteY6" fmla="*/ 2682350 h 3535437"/>
              <a:gd name="connsiteX7" fmla="*/ 0 w 9144000"/>
              <a:gd name="connsiteY7" fmla="*/ 2678905 h 3535437"/>
              <a:gd name="connsiteX8" fmla="*/ 0 w 9144000"/>
              <a:gd name="connsiteY8" fmla="*/ 0 h 3535437"/>
              <a:gd name="connsiteX0" fmla="*/ 0 w 9529820"/>
              <a:gd name="connsiteY0" fmla="*/ 0 h 3535437"/>
              <a:gd name="connsiteX1" fmla="*/ 9144000 w 9529820"/>
              <a:gd name="connsiteY1" fmla="*/ 0 h 3535437"/>
              <a:gd name="connsiteX2" fmla="*/ 9144000 w 9529820"/>
              <a:gd name="connsiteY2" fmla="*/ 2678905 h 3535437"/>
              <a:gd name="connsiteX3" fmla="*/ 9137422 w 9529820"/>
              <a:gd name="connsiteY3" fmla="*/ 3531975 h 3535437"/>
              <a:gd name="connsiteX4" fmla="*/ 6789610 w 9529820"/>
              <a:gd name="connsiteY4" fmla="*/ 3535437 h 3535437"/>
              <a:gd name="connsiteX5" fmla="*/ 6775770 w 9529820"/>
              <a:gd name="connsiteY5" fmla="*/ 2682350 h 3535437"/>
              <a:gd name="connsiteX6" fmla="*/ 0 w 9529820"/>
              <a:gd name="connsiteY6" fmla="*/ 2678905 h 3535437"/>
              <a:gd name="connsiteX7" fmla="*/ 0 w 9529820"/>
              <a:gd name="connsiteY7" fmla="*/ 0 h 3535437"/>
              <a:gd name="connsiteX0" fmla="*/ 0 w 9144000"/>
              <a:gd name="connsiteY0" fmla="*/ 0 h 3535437"/>
              <a:gd name="connsiteX1" fmla="*/ 9144000 w 9144000"/>
              <a:gd name="connsiteY1" fmla="*/ 0 h 3535437"/>
              <a:gd name="connsiteX2" fmla="*/ 9144000 w 9144000"/>
              <a:gd name="connsiteY2" fmla="*/ 2678905 h 3535437"/>
              <a:gd name="connsiteX3" fmla="*/ 9137422 w 9144000"/>
              <a:gd name="connsiteY3" fmla="*/ 3531975 h 3535437"/>
              <a:gd name="connsiteX4" fmla="*/ 6789610 w 9144000"/>
              <a:gd name="connsiteY4" fmla="*/ 3535437 h 3535437"/>
              <a:gd name="connsiteX5" fmla="*/ 6775770 w 9144000"/>
              <a:gd name="connsiteY5" fmla="*/ 2682350 h 3535437"/>
              <a:gd name="connsiteX6" fmla="*/ 0 w 9144000"/>
              <a:gd name="connsiteY6" fmla="*/ 2678905 h 3535437"/>
              <a:gd name="connsiteX7" fmla="*/ 0 w 9144000"/>
              <a:gd name="connsiteY7" fmla="*/ 0 h 3535437"/>
              <a:gd name="connsiteX0" fmla="*/ 0 w 9144000"/>
              <a:gd name="connsiteY0" fmla="*/ 0 h 3535437"/>
              <a:gd name="connsiteX1" fmla="*/ 9144000 w 9144000"/>
              <a:gd name="connsiteY1" fmla="*/ 0 h 3535437"/>
              <a:gd name="connsiteX2" fmla="*/ 9137422 w 9144000"/>
              <a:gd name="connsiteY2" fmla="*/ 3531975 h 3535437"/>
              <a:gd name="connsiteX3" fmla="*/ 6789610 w 9144000"/>
              <a:gd name="connsiteY3" fmla="*/ 3535437 h 3535437"/>
              <a:gd name="connsiteX4" fmla="*/ 6775770 w 9144000"/>
              <a:gd name="connsiteY4" fmla="*/ 2682350 h 3535437"/>
              <a:gd name="connsiteX5" fmla="*/ 0 w 9144000"/>
              <a:gd name="connsiteY5" fmla="*/ 2678905 h 3535437"/>
              <a:gd name="connsiteX6" fmla="*/ 0 w 9144000"/>
              <a:gd name="connsiteY6" fmla="*/ 0 h 3535437"/>
              <a:gd name="connsiteX0" fmla="*/ 0 w 9144000"/>
              <a:gd name="connsiteY0" fmla="*/ 0 h 3533706"/>
              <a:gd name="connsiteX1" fmla="*/ 9144000 w 9144000"/>
              <a:gd name="connsiteY1" fmla="*/ 0 h 3533706"/>
              <a:gd name="connsiteX2" fmla="*/ 9137422 w 9144000"/>
              <a:gd name="connsiteY2" fmla="*/ 3531975 h 3533706"/>
              <a:gd name="connsiteX3" fmla="*/ 7016563 w 9144000"/>
              <a:gd name="connsiteY3" fmla="*/ 3533706 h 3533706"/>
              <a:gd name="connsiteX4" fmla="*/ 6775770 w 9144000"/>
              <a:gd name="connsiteY4" fmla="*/ 2682350 h 3533706"/>
              <a:gd name="connsiteX5" fmla="*/ 0 w 9144000"/>
              <a:gd name="connsiteY5" fmla="*/ 2678905 h 3533706"/>
              <a:gd name="connsiteX6" fmla="*/ 0 w 9144000"/>
              <a:gd name="connsiteY6" fmla="*/ 0 h 3533706"/>
              <a:gd name="connsiteX0" fmla="*/ 0 w 9144000"/>
              <a:gd name="connsiteY0" fmla="*/ 0 h 3533708"/>
              <a:gd name="connsiteX1" fmla="*/ 9144000 w 9144000"/>
              <a:gd name="connsiteY1" fmla="*/ 0 h 3533708"/>
              <a:gd name="connsiteX2" fmla="*/ 9137422 w 9144000"/>
              <a:gd name="connsiteY2" fmla="*/ 3531975 h 3533708"/>
              <a:gd name="connsiteX3" fmla="*/ 6768847 w 9144000"/>
              <a:gd name="connsiteY3" fmla="*/ 3533708 h 3533708"/>
              <a:gd name="connsiteX4" fmla="*/ 6775770 w 9144000"/>
              <a:gd name="connsiteY4" fmla="*/ 2682350 h 3533708"/>
              <a:gd name="connsiteX5" fmla="*/ 0 w 9144000"/>
              <a:gd name="connsiteY5" fmla="*/ 2678905 h 3533708"/>
              <a:gd name="connsiteX6" fmla="*/ 0 w 9144000"/>
              <a:gd name="connsiteY6" fmla="*/ 0 h 353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33708">
                <a:moveTo>
                  <a:pt x="0" y="0"/>
                </a:moveTo>
                <a:lnTo>
                  <a:pt x="9144000" y="0"/>
                </a:lnTo>
                <a:cubicBezTo>
                  <a:pt x="9141807" y="1177325"/>
                  <a:pt x="9139615" y="2354650"/>
                  <a:pt x="9137422" y="3531975"/>
                </a:cubicBezTo>
                <a:lnTo>
                  <a:pt x="6768847" y="3533708"/>
                </a:lnTo>
                <a:cubicBezTo>
                  <a:pt x="6771155" y="3249922"/>
                  <a:pt x="6773462" y="2966136"/>
                  <a:pt x="6775770" y="2682350"/>
                </a:cubicBezTo>
                <a:lnTo>
                  <a:pt x="0" y="2678905"/>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CasellaDiTesto 7"/>
          <p:cNvSpPr txBox="1"/>
          <p:nvPr/>
        </p:nvSpPr>
        <p:spPr>
          <a:xfrm>
            <a:off x="0" y="0"/>
            <a:ext cx="6689754" cy="369332"/>
          </a:xfrm>
          <a:prstGeom prst="rect">
            <a:avLst/>
          </a:prstGeom>
          <a:noFill/>
        </p:spPr>
        <p:txBody>
          <a:bodyPr wrap="square" lIns="108000" tIns="0" bIns="0" rtlCol="0">
            <a:spAutoFit/>
          </a:bodyPr>
          <a:lstStyle/>
          <a:p>
            <a:r>
              <a:rPr lang="it-IT" sz="2400" dirty="0" smtClean="0">
                <a:solidFill>
                  <a:schemeClr val="bg1"/>
                </a:solidFill>
              </a:rPr>
              <a:t>Conclusioni</a:t>
            </a:r>
          </a:p>
        </p:txBody>
      </p:sp>
      <p:sp>
        <p:nvSpPr>
          <p:cNvPr id="9" name="Indietro o precedente 8">
            <a:hlinkClick r:id="" action="ppaction://hlinkshowjump?jump=previousslide" highlightClick="1"/>
          </p:cNvPr>
          <p:cNvSpPr/>
          <p:nvPr/>
        </p:nvSpPr>
        <p:spPr>
          <a:xfrm>
            <a:off x="6835806" y="5486400"/>
            <a:ext cx="432000" cy="198000"/>
          </a:xfrm>
          <a:prstGeom prst="actionButtonBackPreviou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0" name="Pagina iniziale 9">
            <a:hlinkClick r:id="rId4" action="ppaction://hlinksldjump" highlightClick="1"/>
          </p:cNvPr>
          <p:cNvSpPr/>
          <p:nvPr/>
        </p:nvSpPr>
        <p:spPr>
          <a:xfrm>
            <a:off x="7386579" y="5486400"/>
            <a:ext cx="432000" cy="198000"/>
          </a:xfrm>
          <a:prstGeom prst="actionButtonHome">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3" name="Ritorno 12">
            <a:hlinkClick r:id="rId5" action="ppaction://hlinksldjump" highlightClick="1"/>
          </p:cNvPr>
          <p:cNvSpPr/>
          <p:nvPr/>
        </p:nvSpPr>
        <p:spPr>
          <a:xfrm>
            <a:off x="7937352" y="5486400"/>
            <a:ext cx="432000" cy="198000"/>
          </a:xfrm>
          <a:prstGeom prst="actionButtonReturn">
            <a:avLst/>
          </a:prstGeom>
          <a:ln>
            <a:noFill/>
          </a:ln>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p>
        </p:txBody>
      </p:sp>
      <p:sp>
        <p:nvSpPr>
          <p:cNvPr id="11" name="Segnaposto numero diapositiva 10"/>
          <p:cNvSpPr>
            <a:spLocks noGrp="1"/>
          </p:cNvSpPr>
          <p:nvPr>
            <p:ph type="sldNum" sz="quarter" idx="12"/>
          </p:nvPr>
        </p:nvSpPr>
        <p:spPr>
          <a:xfrm>
            <a:off x="8624942" y="5413410"/>
            <a:ext cx="438157" cy="304271"/>
          </a:xfrm>
          <a:noFill/>
        </p:spPr>
        <p:txBody>
          <a:bodyPr/>
          <a:lstStyle/>
          <a:p>
            <a:pPr algn="ctr"/>
            <a:fld id="{63468E96-5FB7-451E-ADB2-FC4CAB80E94D}" type="slidenum">
              <a:rPr lang="it-IT" sz="1400" b="1" smtClean="0">
                <a:solidFill>
                  <a:schemeClr val="bg1"/>
                </a:solidFill>
                <a:effectLst>
                  <a:glow rad="139700">
                    <a:schemeClr val="tx1">
                      <a:alpha val="40000"/>
                    </a:schemeClr>
                  </a:glow>
                </a:effectLst>
              </a:rPr>
              <a:pPr algn="ctr"/>
              <a:t>18</a:t>
            </a:fld>
            <a:r>
              <a:rPr lang="it-IT" sz="1400" b="1" dirty="0" smtClean="0">
                <a:solidFill>
                  <a:schemeClr val="bg1"/>
                </a:solidFill>
                <a:effectLst>
                  <a:glow rad="139700">
                    <a:schemeClr val="tx1">
                      <a:alpha val="40000"/>
                    </a:schemeClr>
                  </a:glow>
                </a:effectLst>
              </a:rPr>
              <a:t> </a:t>
            </a:r>
            <a:endParaRPr lang="it-IT" sz="1400" b="1" dirty="0">
              <a:solidFill>
                <a:schemeClr val="bg1"/>
              </a:solidFill>
              <a:effectLst>
                <a:glow rad="139700">
                  <a:schemeClr val="tx1">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00305 L 0 0.39406 " pathEditMode="relative" rAng="0" ptsTypes="AA">
                                      <p:cBhvr>
                                        <p:cTn id="6" dur="1000" spd="-100000" fill="hold"/>
                                        <p:tgtEl>
                                          <p:spTgt spid="4"/>
                                        </p:tgtEl>
                                        <p:attrNameLst>
                                          <p:attrName>ppt_x</p:attrName>
                                          <p:attrName>ppt_y</p:attrName>
                                        </p:attrNameLst>
                                      </p:cBhvr>
                                      <p:rCtr x="0" y="196"/>
                                    </p:animMotion>
                                  </p:childTnLst>
                                </p:cTn>
                              </p:par>
                              <p:par>
                                <p:cTn id="7" presetID="64" presetClass="path" presetSubtype="0" accel="50000" decel="50000" fill="hold" grpId="1" nodeType="withEffect">
                                  <p:stCondLst>
                                    <p:cond delay="0"/>
                                  </p:stCondLst>
                                  <p:childTnLst>
                                    <p:animMotion origin="layout" path="M 0 0.0025 L 0 -0.56266 " pathEditMode="relative" rAng="0" ptsTypes="AA">
                                      <p:cBhvr>
                                        <p:cTn id="8" dur="1000" spd="-100000" fill="hold"/>
                                        <p:tgtEl>
                                          <p:spTgt spid="7"/>
                                        </p:tgtEl>
                                        <p:attrNameLst>
                                          <p:attrName>ppt_x</p:attrName>
                                          <p:attrName>ppt_y</p:attrName>
                                        </p:attrNameLst>
                                      </p:cBhvr>
                                      <p:rCtr x="0" y="-283"/>
                                    </p:animMotion>
                                  </p:childTnLst>
                                </p:cTn>
                              </p:par>
                            </p:childTnLst>
                          </p:cTn>
                        </p:par>
                      </p:childTnLst>
                    </p:cTn>
                  </p:par>
                  <p:par>
                    <p:cTn id="9" fill="hold">
                      <p:stCondLst>
                        <p:cond delay="indefinite"/>
                      </p:stCondLst>
                      <p:childTnLst>
                        <p:par>
                          <p:cTn id="10" fill="hold">
                            <p:stCondLst>
                              <p:cond delay="0"/>
                            </p:stCondLst>
                            <p:childTnLst>
                              <p:par>
                                <p:cTn id="11" presetID="64" presetClass="path" presetSubtype="0" accel="50000" decel="50000" fill="hold" grpId="1" nodeType="clickEffect">
                                  <p:stCondLst>
                                    <p:cond delay="0"/>
                                  </p:stCondLst>
                                  <p:childTnLst>
                                    <p:animMotion origin="layout" path="M 0 0.39406 L 0 0.00389 " pathEditMode="relative" rAng="0" ptsTypes="AA">
                                      <p:cBhvr>
                                        <p:cTn id="12" dur="2000" spd="-100000" fill="hold"/>
                                        <p:tgtEl>
                                          <p:spTgt spid="4"/>
                                        </p:tgtEl>
                                        <p:attrNameLst>
                                          <p:attrName>ppt_x</p:attrName>
                                          <p:attrName>ppt_y</p:attrName>
                                        </p:attrNameLst>
                                      </p:cBhvr>
                                      <p:rCtr x="0" y="-195"/>
                                    </p:animMotion>
                                  </p:childTnLst>
                                </p:cTn>
                              </p:par>
                              <p:par>
                                <p:cTn id="13" presetID="42" presetClass="path" presetSubtype="0" accel="50000" decel="50000" fill="hold" grpId="0" nodeType="withEffect">
                                  <p:stCondLst>
                                    <p:cond delay="0"/>
                                  </p:stCondLst>
                                  <p:childTnLst>
                                    <p:animMotion origin="layout" path="M 0 -0.56266 L 0 0.0025 " pathEditMode="relative" rAng="0" ptsTypes="AA">
                                      <p:cBhvr>
                                        <p:cTn id="14" dur="2000" spd="-100000" fill="hold"/>
                                        <p:tgtEl>
                                          <p:spTgt spid="7"/>
                                        </p:tgtEl>
                                        <p:attrNameLst>
                                          <p:attrName>ppt_x</p:attrName>
                                          <p:attrName>ppt_y</p:attrName>
                                        </p:attrNameLst>
                                      </p:cBhvr>
                                      <p:rCtr x="0" y="2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Lst>
  </p:timing>
</p:sld>
</file>

<file path=ppt/theme/theme1.xml><?xml version="1.0" encoding="utf-8"?>
<a:theme xmlns:a="http://schemas.openxmlformats.org/drawingml/2006/main" name="Tema di Office">
  <a:themeElements>
    <a:clrScheme name="Sapienza 1">
      <a:dk1>
        <a:sysClr val="windowText" lastClr="000000"/>
      </a:dk1>
      <a:lt1>
        <a:srgbClr val="FFFFFF"/>
      </a:lt1>
      <a:dk2>
        <a:srgbClr val="1F497D"/>
      </a:dk2>
      <a:lt2>
        <a:srgbClr val="FFFFFF"/>
      </a:lt2>
      <a:accent1>
        <a:srgbClr val="84082A"/>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alizzat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2405</TotalTime>
  <Words>1555</Words>
  <Application>Microsoft Office PowerPoint</Application>
  <PresentationFormat>Presentazione su schermo (16:10)</PresentationFormat>
  <Paragraphs>220</Paragraphs>
  <Slides>18</Slides>
  <Notes>17</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18</vt:i4>
      </vt:variant>
    </vt:vector>
  </HeadingPairs>
  <TitlesOfParts>
    <vt:vector size="20" baseType="lpstr">
      <vt:lpstr>Tema di Office</vt:lpstr>
      <vt:lpstr>Documento</vt:lpstr>
      <vt:lpstr>Presentazione  Tesi Marco Cibelli  Matricola: 1151468   Relatore: Paolo Di Giamberardino   A.A. 2010/2011 </vt:lpstr>
      <vt:lpstr>Indice</vt:lpstr>
      <vt:lpstr>Punti principali</vt:lpstr>
      <vt:lpstr>Definizioni adottate </vt:lpstr>
      <vt:lpstr>Feedback :</vt:lpstr>
      <vt:lpstr>Motivazioni</vt:lpstr>
      <vt:lpstr>Diapositiva 7</vt:lpstr>
      <vt:lpstr>Commentiamo la distribuzione dei progetti all’interno della struttura:</vt:lpstr>
      <vt:lpstr>Quali progetti vedremo?</vt:lpstr>
      <vt:lpstr>[P01] Il sistema chirurgico da Vinci®</vt:lpstr>
      <vt:lpstr>[P10]: Dextre </vt:lpstr>
      <vt:lpstr>[P10]: Dextre </vt:lpstr>
      <vt:lpstr>Accenno sul [P20]: Lunokhod 1 e 2</vt:lpstr>
      <vt:lpstr>[P17] Web Interface for Telescience (WITS)</vt:lpstr>
      <vt:lpstr>[P19] Field Integrated Design and Operations (FIDO) </vt:lpstr>
      <vt:lpstr>Interfaccia  SAP/Maestro</vt:lpstr>
      <vt:lpstr>Diapositiva 17</vt:lpstr>
      <vt:lpstr>Diapositiva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11111</dc:title>
  <dc:creator>Marco</dc:creator>
  <cp:lastModifiedBy>Marco</cp:lastModifiedBy>
  <cp:revision>101</cp:revision>
  <dcterms:created xsi:type="dcterms:W3CDTF">2011-03-19T09:54:07Z</dcterms:created>
  <dcterms:modified xsi:type="dcterms:W3CDTF">2011-03-23T07:06:24Z</dcterms:modified>
</cp:coreProperties>
</file>